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Montserrat"/>
      <p:regular r:id="rId46"/>
      <p:bold r:id="rId47"/>
      <p:italic r:id="rId48"/>
      <p:boldItalic r:id="rId49"/>
    </p:embeddedFont>
    <p:embeddedFont>
      <p:font typeface="Montserrat Light"/>
      <p:regular r:id="rId50"/>
      <p:bold r:id="rId51"/>
      <p:italic r:id="rId52"/>
      <p:boldItalic r:id="rId53"/>
    </p:embeddedFont>
    <p:embeddedFont>
      <p:font typeface="Montserrat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Montserrat-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7.xml"/><Relationship Id="rId55" Type="http://schemas.openxmlformats.org/officeDocument/2006/relationships/font" Target="fonts/MontserratExtraBold-boldItalic.fntdata"/><Relationship Id="rId10" Type="http://schemas.openxmlformats.org/officeDocument/2006/relationships/slide" Target="slides/slide6.xml"/><Relationship Id="rId54"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pkinsmedicine.org/health/conditions-and-diseases/coronavirus/routine-vaccinations-wellness-visits-for-babies-and-kids-during-coronavirus-pandemic"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a:t>
            </a:r>
            <a:r>
              <a:rPr lang="en" u="sng">
                <a:solidFill>
                  <a:schemeClr val="hlink"/>
                </a:solidFill>
                <a:hlinkClick r:id="rId2"/>
              </a:rPr>
              <a:t>https://www.hopkinsmedicine.org/health/conditions-and-diseases/coronavirus/routine-vaccinations-wellness-visits-for-babies-and-kids-during-coronavirus-pandemic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47031a2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47031a2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47031a2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47031a2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1478115a7_1_17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1478115a7_1_17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47031a276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47031a276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7031a276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7031a276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47031a276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47031a276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47031a276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47031a276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47031a276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47031a276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7031a276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7031a276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47031a276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47031a276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13f2e7b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13f2e7b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Ana: 0 &amp; 1</a:t>
            </a:r>
            <a:endParaRPr/>
          </a:p>
          <a:p>
            <a:pPr indent="0" lvl="0" marL="0" rtl="0" algn="l">
              <a:lnSpc>
                <a:spcPct val="115000"/>
              </a:lnSpc>
              <a:spcBef>
                <a:spcPts val="0"/>
              </a:spcBef>
              <a:spcAft>
                <a:spcPts val="0"/>
              </a:spcAft>
              <a:buNone/>
            </a:pPr>
            <a:r>
              <a:rPr lang="en"/>
              <a:t>Yunting &amp; Chi-Yun: 2</a:t>
            </a:r>
            <a:endParaRPr/>
          </a:p>
          <a:p>
            <a:pPr indent="0" lvl="0" marL="0" rtl="0" algn="l">
              <a:lnSpc>
                <a:spcPct val="115000"/>
              </a:lnSpc>
              <a:spcBef>
                <a:spcPts val="0"/>
              </a:spcBef>
              <a:spcAft>
                <a:spcPts val="0"/>
              </a:spcAft>
              <a:buNone/>
            </a:pPr>
            <a:r>
              <a:rPr lang="en"/>
              <a:t>Ana: 3</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47031a276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47031a276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47031a276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47031a276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47031a276_0_3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47031a276_0_3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48209bfad_0_18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48209bfad_0_18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1478115a7_1_17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1478115a7_1_17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47031a276_0_5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47031a276_0_5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d47031a276_0_5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d47031a276_0_5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47031a276_0_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47031a276_0_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47031a276_0_6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47031a276_0_6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47031a276_0_6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47031a276_0_6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13f2e7b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13f2e7b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47031a276_0_6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47031a276_0_6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47031a276_0_6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47031a276_0_6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1478115a7_1_17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1478115a7_1_17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d8539c8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d8539c8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d8539c8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d8539c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d8539c8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d8539c8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d8539c8f6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d8539c8f6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48209bfad_0_18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48209bfad_0_18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15071d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15071d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715071d2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715071d2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15071d22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15071d22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15071d2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15071d2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715071d2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15071d2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15071d22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15071d22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1478115a7_1_17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1478115a7_1_17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variables that influence Y (Y = COVID-19 cases)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48209bfad_0_18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48209bfad_0_18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48209bfad_0_18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48209bfad_0_18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47031a27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47031a2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88325" y="2056650"/>
            <a:ext cx="4878000" cy="1030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lt1"/>
              </a:buClr>
              <a:buSzPts val="3600"/>
              <a:buNone/>
              <a:defRPr sz="3600">
                <a:solidFill>
                  <a:schemeClr val="lt1"/>
                </a:solidFill>
              </a:defRPr>
            </a:lvl1pPr>
            <a:lvl2pPr lvl="1" rtl="0" algn="ctr">
              <a:lnSpc>
                <a:spcPct val="90000"/>
              </a:lnSpc>
              <a:spcBef>
                <a:spcPts val="0"/>
              </a:spcBef>
              <a:spcAft>
                <a:spcPts val="0"/>
              </a:spcAft>
              <a:buClr>
                <a:schemeClr val="accent1"/>
              </a:buClr>
              <a:buSzPts val="5200"/>
              <a:buNone/>
              <a:defRPr sz="5200">
                <a:solidFill>
                  <a:schemeClr val="accent1"/>
                </a:solidFill>
              </a:defRPr>
            </a:lvl2pPr>
            <a:lvl3pPr lvl="2" rtl="0" algn="ctr">
              <a:lnSpc>
                <a:spcPct val="90000"/>
              </a:lnSpc>
              <a:spcBef>
                <a:spcPts val="0"/>
              </a:spcBef>
              <a:spcAft>
                <a:spcPts val="0"/>
              </a:spcAft>
              <a:buClr>
                <a:schemeClr val="accent1"/>
              </a:buClr>
              <a:buSzPts val="5200"/>
              <a:buNone/>
              <a:defRPr sz="5200">
                <a:solidFill>
                  <a:schemeClr val="accent1"/>
                </a:solidFill>
              </a:defRPr>
            </a:lvl3pPr>
            <a:lvl4pPr lvl="3" rtl="0" algn="ctr">
              <a:lnSpc>
                <a:spcPct val="90000"/>
              </a:lnSpc>
              <a:spcBef>
                <a:spcPts val="0"/>
              </a:spcBef>
              <a:spcAft>
                <a:spcPts val="0"/>
              </a:spcAft>
              <a:buClr>
                <a:schemeClr val="accent1"/>
              </a:buClr>
              <a:buSzPts val="5200"/>
              <a:buNone/>
              <a:defRPr sz="5200">
                <a:solidFill>
                  <a:schemeClr val="accent1"/>
                </a:solidFill>
              </a:defRPr>
            </a:lvl4pPr>
            <a:lvl5pPr lvl="4" rtl="0" algn="ctr">
              <a:lnSpc>
                <a:spcPct val="90000"/>
              </a:lnSpc>
              <a:spcBef>
                <a:spcPts val="0"/>
              </a:spcBef>
              <a:spcAft>
                <a:spcPts val="0"/>
              </a:spcAft>
              <a:buClr>
                <a:schemeClr val="accent1"/>
              </a:buClr>
              <a:buSzPts val="5200"/>
              <a:buNone/>
              <a:defRPr sz="5200">
                <a:solidFill>
                  <a:schemeClr val="accent1"/>
                </a:solidFill>
              </a:defRPr>
            </a:lvl5pPr>
            <a:lvl6pPr lvl="5" rtl="0" algn="ctr">
              <a:lnSpc>
                <a:spcPct val="90000"/>
              </a:lnSpc>
              <a:spcBef>
                <a:spcPts val="0"/>
              </a:spcBef>
              <a:spcAft>
                <a:spcPts val="0"/>
              </a:spcAft>
              <a:buClr>
                <a:schemeClr val="accent1"/>
              </a:buClr>
              <a:buSzPts val="5200"/>
              <a:buNone/>
              <a:defRPr sz="5200">
                <a:solidFill>
                  <a:schemeClr val="accent1"/>
                </a:solidFill>
              </a:defRPr>
            </a:lvl6pPr>
            <a:lvl7pPr lvl="6" rtl="0" algn="ctr">
              <a:lnSpc>
                <a:spcPct val="90000"/>
              </a:lnSpc>
              <a:spcBef>
                <a:spcPts val="0"/>
              </a:spcBef>
              <a:spcAft>
                <a:spcPts val="0"/>
              </a:spcAft>
              <a:buClr>
                <a:schemeClr val="accent1"/>
              </a:buClr>
              <a:buSzPts val="5200"/>
              <a:buNone/>
              <a:defRPr sz="5200">
                <a:solidFill>
                  <a:schemeClr val="accent1"/>
                </a:solidFill>
              </a:defRPr>
            </a:lvl7pPr>
            <a:lvl8pPr lvl="7" rtl="0" algn="ctr">
              <a:lnSpc>
                <a:spcPct val="90000"/>
              </a:lnSpc>
              <a:spcBef>
                <a:spcPts val="0"/>
              </a:spcBef>
              <a:spcAft>
                <a:spcPts val="0"/>
              </a:spcAft>
              <a:buClr>
                <a:schemeClr val="accent1"/>
              </a:buClr>
              <a:buSzPts val="5200"/>
              <a:buNone/>
              <a:defRPr sz="5200">
                <a:solidFill>
                  <a:schemeClr val="accent1"/>
                </a:solidFill>
              </a:defRPr>
            </a:lvl8pPr>
            <a:lvl9pPr lvl="8" rtl="0" algn="ctr">
              <a:lnSpc>
                <a:spcPct val="90000"/>
              </a:lnSpc>
              <a:spcBef>
                <a:spcPts val="0"/>
              </a:spcBef>
              <a:spcAft>
                <a:spcPts val="0"/>
              </a:spcAft>
              <a:buClr>
                <a:schemeClr val="accent1"/>
              </a:buClr>
              <a:buSzPts val="5200"/>
              <a:buNone/>
              <a:defRPr sz="5200">
                <a:solidFill>
                  <a:schemeClr val="accent1"/>
                </a:solidFill>
              </a:defRPr>
            </a:lvl9pPr>
          </a:lstStyle>
          <a:p/>
        </p:txBody>
      </p:sp>
      <p:sp>
        <p:nvSpPr>
          <p:cNvPr id="12" name="Google Shape;12;p2"/>
          <p:cNvSpPr txBox="1"/>
          <p:nvPr>
            <p:ph idx="1" type="subTitle"/>
          </p:nvPr>
        </p:nvSpPr>
        <p:spPr>
          <a:xfrm>
            <a:off x="888325" y="4399261"/>
            <a:ext cx="3430800" cy="37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311700" y="11823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1"/>
          <p:cNvSpPr txBox="1"/>
          <p:nvPr>
            <p:ph idx="1" type="body"/>
          </p:nvPr>
        </p:nvSpPr>
        <p:spPr>
          <a:xfrm>
            <a:off x="311700" y="3076025"/>
            <a:ext cx="8520600" cy="483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8" name="Google Shape;68;p11"/>
          <p:cNvSpPr/>
          <p:nvPr/>
        </p:nvSpPr>
        <p:spPr>
          <a:xfrm>
            <a:off x="0" y="-9525"/>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7715100" y="1756800"/>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71" name="Shape 71"/>
        <p:cNvGrpSpPr/>
        <p:nvPr/>
      </p:nvGrpSpPr>
      <p:grpSpPr>
        <a:xfrm>
          <a:off x="0" y="0"/>
          <a:ext cx="0" cy="0"/>
          <a:chOff x="0" y="0"/>
          <a:chExt cx="0" cy="0"/>
        </a:xfrm>
      </p:grpSpPr>
      <p:sp>
        <p:nvSpPr>
          <p:cNvPr id="72" name="Google Shape;72;p13"/>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3" name="Google Shape;73;p13"/>
          <p:cNvSpPr txBox="1"/>
          <p:nvPr>
            <p:ph idx="1" type="subTitle"/>
          </p:nvPr>
        </p:nvSpPr>
        <p:spPr>
          <a:xfrm>
            <a:off x="1355725" y="9919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4" name="Google Shape;74;p13"/>
          <p:cNvSpPr txBox="1"/>
          <p:nvPr>
            <p:ph hasCustomPrompt="1" idx="2" type="title"/>
          </p:nvPr>
        </p:nvSpPr>
        <p:spPr>
          <a:xfrm>
            <a:off x="689200" y="6197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5" name="Google Shape;75;p13"/>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6" name="Google Shape;76;p13"/>
          <p:cNvSpPr txBox="1"/>
          <p:nvPr>
            <p:ph idx="4" type="subTitle"/>
          </p:nvPr>
        </p:nvSpPr>
        <p:spPr>
          <a:xfrm>
            <a:off x="1355725" y="177715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7" name="Google Shape;77;p13"/>
          <p:cNvSpPr txBox="1"/>
          <p:nvPr>
            <p:ph hasCustomPrompt="1" idx="5" type="title"/>
          </p:nvPr>
        </p:nvSpPr>
        <p:spPr>
          <a:xfrm>
            <a:off x="689200" y="140498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8" name="Google Shape;78;p13"/>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9" name="Google Shape;79;p13"/>
          <p:cNvSpPr txBox="1"/>
          <p:nvPr>
            <p:ph idx="7" type="subTitle"/>
          </p:nvPr>
        </p:nvSpPr>
        <p:spPr>
          <a:xfrm>
            <a:off x="1355725" y="256238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13"/>
          <p:cNvSpPr txBox="1"/>
          <p:nvPr>
            <p:ph hasCustomPrompt="1" idx="8" type="title"/>
          </p:nvPr>
        </p:nvSpPr>
        <p:spPr>
          <a:xfrm>
            <a:off x="689200" y="219021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1" name="Google Shape;81;p13"/>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3"/>
          <p:cNvSpPr txBox="1"/>
          <p:nvPr>
            <p:ph idx="13" type="subTitle"/>
          </p:nvPr>
        </p:nvSpPr>
        <p:spPr>
          <a:xfrm>
            <a:off x="1355725" y="334760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3" name="Google Shape;83;p13"/>
          <p:cNvSpPr txBox="1"/>
          <p:nvPr>
            <p:ph hasCustomPrompt="1" idx="14" type="title"/>
          </p:nvPr>
        </p:nvSpPr>
        <p:spPr>
          <a:xfrm>
            <a:off x="689200" y="297543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4" name="Google Shape;84;p13"/>
          <p:cNvSpPr txBox="1"/>
          <p:nvPr>
            <p:ph idx="15" type="title"/>
          </p:nvPr>
        </p:nvSpPr>
        <p:spPr>
          <a:xfrm>
            <a:off x="1355725" y="39108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5" name="Google Shape;85;p13"/>
          <p:cNvSpPr txBox="1"/>
          <p:nvPr>
            <p:ph idx="16" type="subTitle"/>
          </p:nvPr>
        </p:nvSpPr>
        <p:spPr>
          <a:xfrm>
            <a:off x="1355725" y="41328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3"/>
          <p:cNvSpPr txBox="1"/>
          <p:nvPr>
            <p:ph hasCustomPrompt="1" idx="17" type="title"/>
          </p:nvPr>
        </p:nvSpPr>
        <p:spPr>
          <a:xfrm>
            <a:off x="689200" y="37606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7" name="Google Shape;87;p13"/>
          <p:cNvSpPr/>
          <p:nvPr/>
        </p:nvSpPr>
        <p:spPr>
          <a:xfrm>
            <a:off x="6864925" y="0"/>
            <a:ext cx="22791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3"/>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89" name="Google Shape;89;p13"/>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90" name="Google Shape;90;p13"/>
          <p:cNvCxnSpPr/>
          <p:nvPr/>
        </p:nvCxnSpPr>
        <p:spPr>
          <a:xfrm rot="10800000">
            <a:off x="6860625" y="4940300"/>
            <a:ext cx="173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
    <p:spTree>
      <p:nvGrpSpPr>
        <p:cNvPr id="91" name="Shape 91"/>
        <p:cNvGrpSpPr/>
        <p:nvPr/>
      </p:nvGrpSpPr>
      <p:grpSpPr>
        <a:xfrm>
          <a:off x="0" y="0"/>
          <a:ext cx="0" cy="0"/>
          <a:chOff x="0" y="0"/>
          <a:chExt cx="0" cy="0"/>
        </a:xfrm>
      </p:grpSpPr>
      <p:sp>
        <p:nvSpPr>
          <p:cNvPr id="92" name="Google Shape;92;p1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4"/>
          <p:cNvSpPr txBox="1"/>
          <p:nvPr>
            <p:ph idx="2" type="title"/>
          </p:nvPr>
        </p:nvSpPr>
        <p:spPr>
          <a:xfrm>
            <a:off x="10064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4" name="Google Shape;94;p14"/>
          <p:cNvSpPr txBox="1"/>
          <p:nvPr>
            <p:ph idx="1" type="subTitle"/>
          </p:nvPr>
        </p:nvSpPr>
        <p:spPr>
          <a:xfrm>
            <a:off x="10064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3" type="title"/>
          </p:nvPr>
        </p:nvSpPr>
        <p:spPr>
          <a:xfrm>
            <a:off x="360300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6" name="Google Shape;96;p14"/>
          <p:cNvSpPr txBox="1"/>
          <p:nvPr>
            <p:ph idx="4" type="subTitle"/>
          </p:nvPr>
        </p:nvSpPr>
        <p:spPr>
          <a:xfrm>
            <a:off x="360300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5" type="title"/>
          </p:nvPr>
        </p:nvSpPr>
        <p:spPr>
          <a:xfrm>
            <a:off x="61995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8" name="Google Shape;98;p14"/>
          <p:cNvSpPr txBox="1"/>
          <p:nvPr>
            <p:ph idx="6" type="subTitle"/>
          </p:nvPr>
        </p:nvSpPr>
        <p:spPr>
          <a:xfrm>
            <a:off x="61995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01" name="Google Shape;101;p14"/>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02" name="Google Shape;102;p1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ONLY_1_1">
    <p:spTree>
      <p:nvGrpSpPr>
        <p:cNvPr id="103" name="Shape 103"/>
        <p:cNvGrpSpPr/>
        <p:nvPr/>
      </p:nvGrpSpPr>
      <p:grpSpPr>
        <a:xfrm>
          <a:off x="0" y="0"/>
          <a:ext cx="0" cy="0"/>
          <a:chOff x="0" y="0"/>
          <a:chExt cx="0" cy="0"/>
        </a:xfrm>
      </p:grpSpPr>
      <p:sp>
        <p:nvSpPr>
          <p:cNvPr id="104" name="Google Shape;104;p1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idx="2" type="title"/>
          </p:nvPr>
        </p:nvSpPr>
        <p:spPr>
          <a:xfrm>
            <a:off x="89930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5"/>
          <p:cNvSpPr txBox="1"/>
          <p:nvPr>
            <p:ph idx="1" type="subTitle"/>
          </p:nvPr>
        </p:nvSpPr>
        <p:spPr>
          <a:xfrm>
            <a:off x="89930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15"/>
          <p:cNvSpPr txBox="1"/>
          <p:nvPr>
            <p:ph idx="3" type="title"/>
          </p:nvPr>
        </p:nvSpPr>
        <p:spPr>
          <a:xfrm>
            <a:off x="279952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8" name="Google Shape;108;p15"/>
          <p:cNvSpPr txBox="1"/>
          <p:nvPr>
            <p:ph idx="4" type="subTitle"/>
          </p:nvPr>
        </p:nvSpPr>
        <p:spPr>
          <a:xfrm>
            <a:off x="279952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15"/>
          <p:cNvSpPr txBox="1"/>
          <p:nvPr>
            <p:ph idx="5" type="title"/>
          </p:nvPr>
        </p:nvSpPr>
        <p:spPr>
          <a:xfrm>
            <a:off x="469975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0" name="Google Shape;110;p15"/>
          <p:cNvSpPr txBox="1"/>
          <p:nvPr>
            <p:ph idx="6" type="subTitle"/>
          </p:nvPr>
        </p:nvSpPr>
        <p:spPr>
          <a:xfrm>
            <a:off x="469975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15"/>
          <p:cNvSpPr txBox="1"/>
          <p:nvPr>
            <p:ph idx="7" type="title"/>
          </p:nvPr>
        </p:nvSpPr>
        <p:spPr>
          <a:xfrm>
            <a:off x="659997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2" name="Google Shape;112;p15"/>
          <p:cNvSpPr txBox="1"/>
          <p:nvPr>
            <p:ph idx="8" type="subTitle"/>
          </p:nvPr>
        </p:nvSpPr>
        <p:spPr>
          <a:xfrm>
            <a:off x="659997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15"/>
          <p:cNvSpPr/>
          <p:nvPr/>
        </p:nvSpPr>
        <p:spPr>
          <a:xfrm>
            <a:off x="-13950" y="1309000"/>
            <a:ext cx="9205200" cy="123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5"/>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15" name="Google Shape;115;p15"/>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2">
    <p:spTree>
      <p:nvGrpSpPr>
        <p:cNvPr id="116" name="Shape 116"/>
        <p:cNvGrpSpPr/>
        <p:nvPr/>
      </p:nvGrpSpPr>
      <p:grpSpPr>
        <a:xfrm>
          <a:off x="0" y="0"/>
          <a:ext cx="0" cy="0"/>
          <a:chOff x="0" y="0"/>
          <a:chExt cx="0" cy="0"/>
        </a:xfrm>
      </p:grpSpPr>
      <p:sp>
        <p:nvSpPr>
          <p:cNvPr id="117" name="Google Shape;117;p1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ONLY_1_2">
    <p:spTree>
      <p:nvGrpSpPr>
        <p:cNvPr id="118" name="Shape 118"/>
        <p:cNvGrpSpPr/>
        <p:nvPr/>
      </p:nvGrpSpPr>
      <p:grpSpPr>
        <a:xfrm>
          <a:off x="0" y="0"/>
          <a:ext cx="0" cy="0"/>
          <a:chOff x="0" y="0"/>
          <a:chExt cx="0" cy="0"/>
        </a:xfrm>
      </p:grpSpPr>
      <p:sp>
        <p:nvSpPr>
          <p:cNvPr id="119" name="Google Shape;119;p1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7"/>
          <p:cNvSpPr txBox="1"/>
          <p:nvPr>
            <p:ph idx="2" type="title"/>
          </p:nvPr>
        </p:nvSpPr>
        <p:spPr>
          <a:xfrm>
            <a:off x="12956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1" name="Google Shape;121;p17"/>
          <p:cNvSpPr txBox="1"/>
          <p:nvPr>
            <p:ph idx="1" type="subTitle"/>
          </p:nvPr>
        </p:nvSpPr>
        <p:spPr>
          <a:xfrm>
            <a:off x="12956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7"/>
          <p:cNvSpPr txBox="1"/>
          <p:nvPr>
            <p:ph idx="3" type="title"/>
          </p:nvPr>
        </p:nvSpPr>
        <p:spPr>
          <a:xfrm>
            <a:off x="50440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3" name="Google Shape;123;p17"/>
          <p:cNvSpPr txBox="1"/>
          <p:nvPr>
            <p:ph idx="4" type="subTitle"/>
          </p:nvPr>
        </p:nvSpPr>
        <p:spPr>
          <a:xfrm>
            <a:off x="50440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7"/>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26" name="Google Shape;126;p17"/>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27" name="Google Shape;127;p17"/>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28" name="Google Shape;128;p17"/>
          <p:cNvSpPr/>
          <p:nvPr/>
        </p:nvSpPr>
        <p:spPr>
          <a:xfrm>
            <a:off x="4522375" y="0"/>
            <a:ext cx="4634100" cy="147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_COLUMN_TEXT_1">
    <p:spTree>
      <p:nvGrpSpPr>
        <p:cNvPr id="129" name="Shape 129"/>
        <p:cNvGrpSpPr/>
        <p:nvPr/>
      </p:nvGrpSpPr>
      <p:grpSpPr>
        <a:xfrm>
          <a:off x="0" y="0"/>
          <a:ext cx="0" cy="0"/>
          <a:chOff x="0" y="0"/>
          <a:chExt cx="0" cy="0"/>
        </a:xfrm>
      </p:grpSpPr>
      <p:sp>
        <p:nvSpPr>
          <p:cNvPr id="130" name="Google Shape;130;p18"/>
          <p:cNvSpPr/>
          <p:nvPr/>
        </p:nvSpPr>
        <p:spPr>
          <a:xfrm flipH="1">
            <a:off x="150" y="0"/>
            <a:ext cx="5792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1" name="Google Shape;131;p18"/>
          <p:cNvSpPr txBox="1"/>
          <p:nvPr>
            <p:ph type="title"/>
          </p:nvPr>
        </p:nvSpPr>
        <p:spPr>
          <a:xfrm>
            <a:off x="705222" y="10663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32" name="Google Shape;132;p18"/>
          <p:cNvSpPr txBox="1"/>
          <p:nvPr>
            <p:ph idx="1" type="body"/>
          </p:nvPr>
        </p:nvSpPr>
        <p:spPr>
          <a:xfrm>
            <a:off x="705222" y="1900350"/>
            <a:ext cx="2808000" cy="2024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cxnSp>
        <p:nvCxnSpPr>
          <p:cNvPr id="133" name="Google Shape;133;p18"/>
          <p:cNvCxnSpPr/>
          <p:nvPr/>
        </p:nvCxnSpPr>
        <p:spPr>
          <a:xfrm rot="10800000">
            <a:off x="781100" y="4940300"/>
            <a:ext cx="8358300" cy="0"/>
          </a:xfrm>
          <a:prstGeom prst="straightConnector1">
            <a:avLst/>
          </a:prstGeom>
          <a:noFill/>
          <a:ln cap="flat" cmpd="sng" w="19050">
            <a:solidFill>
              <a:srgbClr val="FFFFFF"/>
            </a:solidFill>
            <a:prstDash val="solid"/>
            <a:round/>
            <a:headEnd len="med" w="med" type="none"/>
            <a:tailEnd len="med" w="med" type="none"/>
          </a:ln>
        </p:spPr>
      </p:cxnSp>
      <p:sp>
        <p:nvSpPr>
          <p:cNvPr id="134" name="Google Shape;134;p18"/>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35" name="Google Shape;135;p18"/>
          <p:cNvCxnSpPr/>
          <p:nvPr/>
        </p:nvCxnSpPr>
        <p:spPr>
          <a:xfrm rot="10800000">
            <a:off x="5806425" y="4940300"/>
            <a:ext cx="2785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ONLY_1_3">
    <p:spTree>
      <p:nvGrpSpPr>
        <p:cNvPr id="136" name="Shape 136"/>
        <p:cNvGrpSpPr/>
        <p:nvPr/>
      </p:nvGrpSpPr>
      <p:grpSpPr>
        <a:xfrm>
          <a:off x="0" y="0"/>
          <a:ext cx="0" cy="0"/>
          <a:chOff x="0" y="0"/>
          <a:chExt cx="0" cy="0"/>
        </a:xfrm>
      </p:grpSpPr>
      <p:sp>
        <p:nvSpPr>
          <p:cNvPr id="137" name="Google Shape;137;p19"/>
          <p:cNvSpPr/>
          <p:nvPr/>
        </p:nvSpPr>
        <p:spPr>
          <a:xfrm>
            <a:off x="0" y="1348375"/>
            <a:ext cx="8620200" cy="16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 name="Google Shape;138;p1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19"/>
          <p:cNvSpPr txBox="1"/>
          <p:nvPr>
            <p:ph idx="2" type="title"/>
          </p:nvPr>
        </p:nvSpPr>
        <p:spPr>
          <a:xfrm>
            <a:off x="10064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0" name="Google Shape;140;p19"/>
          <p:cNvSpPr txBox="1"/>
          <p:nvPr>
            <p:ph idx="1" type="subTitle"/>
          </p:nvPr>
        </p:nvSpPr>
        <p:spPr>
          <a:xfrm>
            <a:off x="10064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19"/>
          <p:cNvSpPr txBox="1"/>
          <p:nvPr>
            <p:ph idx="3" type="title"/>
          </p:nvPr>
        </p:nvSpPr>
        <p:spPr>
          <a:xfrm>
            <a:off x="360300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2" name="Google Shape;142;p19"/>
          <p:cNvSpPr txBox="1"/>
          <p:nvPr>
            <p:ph idx="4" type="subTitle"/>
          </p:nvPr>
        </p:nvSpPr>
        <p:spPr>
          <a:xfrm>
            <a:off x="360300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19"/>
          <p:cNvSpPr txBox="1"/>
          <p:nvPr>
            <p:ph idx="5" type="title"/>
          </p:nvPr>
        </p:nvSpPr>
        <p:spPr>
          <a:xfrm>
            <a:off x="61995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4" name="Google Shape;144;p19"/>
          <p:cNvSpPr txBox="1"/>
          <p:nvPr>
            <p:ph idx="6" type="subTitle"/>
          </p:nvPr>
        </p:nvSpPr>
        <p:spPr>
          <a:xfrm>
            <a:off x="61995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19"/>
          <p:cNvSpPr txBox="1"/>
          <p:nvPr>
            <p:ph idx="7" type="title"/>
          </p:nvPr>
        </p:nvSpPr>
        <p:spPr>
          <a:xfrm>
            <a:off x="10064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46" name="Google Shape;146;p19"/>
          <p:cNvSpPr txBox="1"/>
          <p:nvPr>
            <p:ph idx="8" type="subTitle"/>
          </p:nvPr>
        </p:nvSpPr>
        <p:spPr>
          <a:xfrm>
            <a:off x="10064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7" name="Google Shape;147;p19"/>
          <p:cNvSpPr txBox="1"/>
          <p:nvPr>
            <p:ph idx="9" type="title"/>
          </p:nvPr>
        </p:nvSpPr>
        <p:spPr>
          <a:xfrm>
            <a:off x="360300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48" name="Google Shape;148;p19"/>
          <p:cNvSpPr txBox="1"/>
          <p:nvPr>
            <p:ph idx="13" type="subTitle"/>
          </p:nvPr>
        </p:nvSpPr>
        <p:spPr>
          <a:xfrm>
            <a:off x="360300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9" name="Google Shape;149;p19"/>
          <p:cNvSpPr txBox="1"/>
          <p:nvPr>
            <p:ph idx="14" type="title"/>
          </p:nvPr>
        </p:nvSpPr>
        <p:spPr>
          <a:xfrm>
            <a:off x="61995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50" name="Google Shape;150;p19"/>
          <p:cNvSpPr txBox="1"/>
          <p:nvPr>
            <p:ph idx="15" type="subTitle"/>
          </p:nvPr>
        </p:nvSpPr>
        <p:spPr>
          <a:xfrm>
            <a:off x="61995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1" name="Google Shape;151;p19"/>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9"/>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53" name="Google Shape;153;p19"/>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54" name="Google Shape;154;p19"/>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
    <p:spTree>
      <p:nvGrpSpPr>
        <p:cNvPr id="155" name="Shape 155"/>
        <p:cNvGrpSpPr/>
        <p:nvPr/>
      </p:nvGrpSpPr>
      <p:grpSpPr>
        <a:xfrm>
          <a:off x="0" y="0"/>
          <a:ext cx="0" cy="0"/>
          <a:chOff x="0" y="0"/>
          <a:chExt cx="0" cy="0"/>
        </a:xfrm>
      </p:grpSpPr>
      <p:sp>
        <p:nvSpPr>
          <p:cNvPr id="156" name="Google Shape;156;p2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7" name="Google Shape;157;p2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58" name="Google Shape;158;p20"/>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59" name="Google Shape;159;p20"/>
          <p:cNvSpPr/>
          <p:nvPr/>
        </p:nvSpPr>
        <p:spPr>
          <a:xfrm>
            <a:off x="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493875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75"/>
            <a:ext cx="45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700" y="23032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1921688" y="1703819"/>
            <a:ext cx="35460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p:nvPr>
            <p:ph idx="1" type="subTitle"/>
          </p:nvPr>
        </p:nvSpPr>
        <p:spPr>
          <a:xfrm>
            <a:off x="4947031" y="3080756"/>
            <a:ext cx="2405100" cy="37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CAPTION_ONLY_2">
    <p:spTree>
      <p:nvGrpSpPr>
        <p:cNvPr id="161" name="Shape 161"/>
        <p:cNvGrpSpPr/>
        <p:nvPr/>
      </p:nvGrpSpPr>
      <p:grpSpPr>
        <a:xfrm>
          <a:off x="0" y="0"/>
          <a:ext cx="0" cy="0"/>
          <a:chOff x="0" y="0"/>
          <a:chExt cx="0" cy="0"/>
        </a:xfrm>
      </p:grpSpPr>
      <p:sp>
        <p:nvSpPr>
          <p:cNvPr id="162" name="Google Shape;162;p2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3" name="Google Shape;163;p21"/>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64" name="Google Shape;164;p21"/>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65" name="Google Shape;165;p21"/>
          <p:cNvSpPr txBox="1"/>
          <p:nvPr>
            <p:ph idx="2" type="title"/>
          </p:nvPr>
        </p:nvSpPr>
        <p:spPr>
          <a:xfrm>
            <a:off x="5746088" y="1725825"/>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6" name="Google Shape;166;p21"/>
          <p:cNvSpPr txBox="1"/>
          <p:nvPr>
            <p:ph idx="1" type="subTitle"/>
          </p:nvPr>
        </p:nvSpPr>
        <p:spPr>
          <a:xfrm>
            <a:off x="5746087" y="2001025"/>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7" name="Google Shape;167;p21"/>
          <p:cNvSpPr txBox="1"/>
          <p:nvPr>
            <p:ph idx="3" type="title"/>
          </p:nvPr>
        </p:nvSpPr>
        <p:spPr>
          <a:xfrm>
            <a:off x="5746088" y="3347598"/>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8" name="Google Shape;168;p21"/>
          <p:cNvSpPr txBox="1"/>
          <p:nvPr>
            <p:ph idx="4" type="subTitle"/>
          </p:nvPr>
        </p:nvSpPr>
        <p:spPr>
          <a:xfrm>
            <a:off x="5746087" y="3622800"/>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9" name="Google Shape;169;p21"/>
          <p:cNvSpPr txBox="1"/>
          <p:nvPr>
            <p:ph idx="5" type="title"/>
          </p:nvPr>
        </p:nvSpPr>
        <p:spPr>
          <a:xfrm>
            <a:off x="722513" y="1725825"/>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0" name="Google Shape;170;p21"/>
          <p:cNvSpPr txBox="1"/>
          <p:nvPr>
            <p:ph idx="6" type="subTitle"/>
          </p:nvPr>
        </p:nvSpPr>
        <p:spPr>
          <a:xfrm>
            <a:off x="869137" y="2001025"/>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1" name="Google Shape;171;p21"/>
          <p:cNvSpPr txBox="1"/>
          <p:nvPr>
            <p:ph idx="7" type="title"/>
          </p:nvPr>
        </p:nvSpPr>
        <p:spPr>
          <a:xfrm>
            <a:off x="722513" y="3347598"/>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2" name="Google Shape;172;p21"/>
          <p:cNvSpPr txBox="1"/>
          <p:nvPr>
            <p:ph idx="8" type="subTitle"/>
          </p:nvPr>
        </p:nvSpPr>
        <p:spPr>
          <a:xfrm>
            <a:off x="869137" y="3622800"/>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3" name="Google Shape;173;p21"/>
          <p:cNvSpPr/>
          <p:nvPr/>
        </p:nvSpPr>
        <p:spPr>
          <a:xfrm>
            <a:off x="3738600" y="1533525"/>
            <a:ext cx="1666800" cy="280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p:cSld name="CAPTION_ONLY_1_1">
    <p:spTree>
      <p:nvGrpSpPr>
        <p:cNvPr id="174" name="Shape 174"/>
        <p:cNvGrpSpPr/>
        <p:nvPr/>
      </p:nvGrpSpPr>
      <p:grpSpPr>
        <a:xfrm>
          <a:off x="0" y="0"/>
          <a:ext cx="0" cy="0"/>
          <a:chOff x="0" y="0"/>
          <a:chExt cx="0" cy="0"/>
        </a:xfrm>
      </p:grpSpPr>
      <p:sp>
        <p:nvSpPr>
          <p:cNvPr id="175" name="Google Shape;175;p22"/>
          <p:cNvSpPr/>
          <p:nvPr/>
        </p:nvSpPr>
        <p:spPr>
          <a:xfrm>
            <a:off x="-13950" y="2683850"/>
            <a:ext cx="3056700" cy="24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490450" y="0"/>
            <a:ext cx="2653500" cy="28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8" name="Google Shape;178;p22"/>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79" name="Google Shape;179;p22"/>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80" name="Google Shape;180;p22"/>
          <p:cNvSpPr txBox="1"/>
          <p:nvPr>
            <p:ph idx="1" type="subTitle"/>
          </p:nvPr>
        </p:nvSpPr>
        <p:spPr>
          <a:xfrm>
            <a:off x="705225" y="1241225"/>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22"/>
          <p:cNvSpPr txBox="1"/>
          <p:nvPr>
            <p:ph idx="2" type="subTitle"/>
          </p:nvPr>
        </p:nvSpPr>
        <p:spPr>
          <a:xfrm>
            <a:off x="5643600" y="3318500"/>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ONE_COLUMN_TEXT_1_1">
    <p:spTree>
      <p:nvGrpSpPr>
        <p:cNvPr id="182" name="Shape 182"/>
        <p:cNvGrpSpPr/>
        <p:nvPr/>
      </p:nvGrpSpPr>
      <p:grpSpPr>
        <a:xfrm>
          <a:off x="0" y="0"/>
          <a:ext cx="0" cy="0"/>
          <a:chOff x="0" y="0"/>
          <a:chExt cx="0" cy="0"/>
        </a:xfrm>
      </p:grpSpPr>
      <p:sp>
        <p:nvSpPr>
          <p:cNvPr id="183" name="Google Shape;183;p23"/>
          <p:cNvSpPr/>
          <p:nvPr/>
        </p:nvSpPr>
        <p:spPr>
          <a:xfrm>
            <a:off x="5792550" y="0"/>
            <a:ext cx="33516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3"/>
          <p:cNvSpPr txBox="1"/>
          <p:nvPr>
            <p:ph idx="1" type="body"/>
          </p:nvPr>
        </p:nvSpPr>
        <p:spPr>
          <a:xfrm>
            <a:off x="705225" y="1497050"/>
            <a:ext cx="4366800" cy="307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5" name="Google Shape;185;p2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3"/>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187" name="Google Shape;187;p23"/>
          <p:cNvCxnSpPr/>
          <p:nvPr/>
        </p:nvCxnSpPr>
        <p:spPr>
          <a:xfrm rot="10800000">
            <a:off x="5757525" y="4940300"/>
            <a:ext cx="283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2_1">
    <p:spTree>
      <p:nvGrpSpPr>
        <p:cNvPr id="188" name="Shape 188"/>
        <p:cNvGrpSpPr/>
        <p:nvPr/>
      </p:nvGrpSpPr>
      <p:grpSpPr>
        <a:xfrm>
          <a:off x="0" y="0"/>
          <a:ext cx="0" cy="0"/>
          <a:chOff x="0" y="0"/>
          <a:chExt cx="0" cy="0"/>
        </a:xfrm>
      </p:grpSpPr>
      <p:sp>
        <p:nvSpPr>
          <p:cNvPr id="189" name="Google Shape;189;p2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4"/>
          <p:cNvSpPr txBox="1"/>
          <p:nvPr>
            <p:ph idx="2" type="title"/>
          </p:nvPr>
        </p:nvSpPr>
        <p:spPr>
          <a:xfrm>
            <a:off x="1670763"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1" name="Google Shape;191;p24"/>
          <p:cNvSpPr txBox="1"/>
          <p:nvPr>
            <p:ph idx="1" type="subTitle"/>
          </p:nvPr>
        </p:nvSpPr>
        <p:spPr>
          <a:xfrm>
            <a:off x="1670763"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2" name="Google Shape;192;p2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94" name="Google Shape;194;p24"/>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95" name="Google Shape;195;p2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96" name="Google Shape;196;p24"/>
          <p:cNvSpPr txBox="1"/>
          <p:nvPr>
            <p:ph idx="3" type="title"/>
          </p:nvPr>
        </p:nvSpPr>
        <p:spPr>
          <a:xfrm>
            <a:off x="5265838"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7" name="Google Shape;197;p24"/>
          <p:cNvSpPr txBox="1"/>
          <p:nvPr>
            <p:ph idx="4" type="subTitle"/>
          </p:nvPr>
        </p:nvSpPr>
        <p:spPr>
          <a:xfrm>
            <a:off x="5265838"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2">
    <p:spTree>
      <p:nvGrpSpPr>
        <p:cNvPr id="198" name="Shape 198"/>
        <p:cNvGrpSpPr/>
        <p:nvPr/>
      </p:nvGrpSpPr>
      <p:grpSpPr>
        <a:xfrm>
          <a:off x="0" y="0"/>
          <a:ext cx="0" cy="0"/>
          <a:chOff x="0" y="0"/>
          <a:chExt cx="0" cy="0"/>
        </a:xfrm>
      </p:grpSpPr>
      <p:sp>
        <p:nvSpPr>
          <p:cNvPr id="199" name="Google Shape;199;p25"/>
          <p:cNvSpPr/>
          <p:nvPr/>
        </p:nvSpPr>
        <p:spPr>
          <a:xfrm flipH="1">
            <a:off x="275" y="0"/>
            <a:ext cx="5300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 name="Google Shape;200;p25"/>
          <p:cNvSpPr txBox="1"/>
          <p:nvPr>
            <p:ph type="title"/>
          </p:nvPr>
        </p:nvSpPr>
        <p:spPr>
          <a:xfrm>
            <a:off x="705222" y="7615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01" name="Google Shape;201;p25"/>
          <p:cNvSpPr txBox="1"/>
          <p:nvPr>
            <p:ph idx="1" type="body"/>
          </p:nvPr>
        </p:nvSpPr>
        <p:spPr>
          <a:xfrm>
            <a:off x="705225" y="1517250"/>
            <a:ext cx="2808000" cy="1247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02" name="Google Shape;202;p25"/>
          <p:cNvSpPr txBox="1"/>
          <p:nvPr/>
        </p:nvSpPr>
        <p:spPr>
          <a:xfrm>
            <a:off x="705225" y="2839250"/>
            <a:ext cx="2574900" cy="8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lt1"/>
                </a:solidFill>
                <a:latin typeface="Montserrat"/>
                <a:ea typeface="Montserrat"/>
                <a:cs typeface="Montserrat"/>
                <a:sym typeface="Montserrat"/>
              </a:rPr>
              <a:t>, including icons by </a:t>
            </a:r>
            <a:r>
              <a:rPr lang="en" sz="10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lt1"/>
                </a:solidFill>
                <a:latin typeface="Montserrat"/>
                <a:ea typeface="Montserrat"/>
                <a:cs typeface="Montserrat"/>
                <a:sym typeface="Montserrat"/>
              </a:rPr>
              <a:t>, and infographics &amp; images by </a:t>
            </a:r>
            <a:r>
              <a:rPr lang="en" sz="10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indent="0" lvl="0" marL="0" rtl="0" algn="l">
              <a:lnSpc>
                <a:spcPct val="115000"/>
              </a:lnSpc>
              <a:spcBef>
                <a:spcPts val="30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ONE_COLUMN_TEXT_1_1_1">
    <p:spTree>
      <p:nvGrpSpPr>
        <p:cNvPr id="203" name="Shape 203"/>
        <p:cNvGrpSpPr/>
        <p:nvPr/>
      </p:nvGrpSpPr>
      <p:grpSpPr>
        <a:xfrm>
          <a:off x="0" y="0"/>
          <a:ext cx="0" cy="0"/>
          <a:chOff x="0" y="0"/>
          <a:chExt cx="0" cy="0"/>
        </a:xfrm>
      </p:grpSpPr>
      <p:sp>
        <p:nvSpPr>
          <p:cNvPr id="204" name="Google Shape;204;p26"/>
          <p:cNvSpPr/>
          <p:nvPr/>
        </p:nvSpPr>
        <p:spPr>
          <a:xfrm>
            <a:off x="2207650" y="1307425"/>
            <a:ext cx="6936600" cy="385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5" name="Google Shape;205;p26"/>
          <p:cNvSpPr txBox="1"/>
          <p:nvPr>
            <p:ph idx="1" type="body"/>
          </p:nvPr>
        </p:nvSpPr>
        <p:spPr>
          <a:xfrm>
            <a:off x="2577375" y="1699975"/>
            <a:ext cx="4366800" cy="3071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1600"/>
              </a:spcBef>
              <a:spcAft>
                <a:spcPts val="0"/>
              </a:spcAft>
              <a:buClr>
                <a:schemeClr val="lt1"/>
              </a:buClr>
              <a:buSzPts val="1300"/>
              <a:buChar char="○"/>
              <a:defRPr sz="1300">
                <a:solidFill>
                  <a:schemeClr val="lt1"/>
                </a:solidFill>
              </a:defRPr>
            </a:lvl2pPr>
            <a:lvl3pPr indent="-311150" lvl="2" marL="1371600" rtl="0">
              <a:spcBef>
                <a:spcPts val="1600"/>
              </a:spcBef>
              <a:spcAft>
                <a:spcPts val="0"/>
              </a:spcAft>
              <a:buClr>
                <a:schemeClr val="lt1"/>
              </a:buClr>
              <a:buSzPts val="1300"/>
              <a:buChar char="■"/>
              <a:defRPr sz="1300">
                <a:solidFill>
                  <a:schemeClr val="lt1"/>
                </a:solidFill>
              </a:defRPr>
            </a:lvl3pPr>
            <a:lvl4pPr indent="-311150" lvl="3" marL="1828800" rtl="0">
              <a:spcBef>
                <a:spcPts val="1600"/>
              </a:spcBef>
              <a:spcAft>
                <a:spcPts val="0"/>
              </a:spcAft>
              <a:buClr>
                <a:schemeClr val="lt1"/>
              </a:buClr>
              <a:buSzPts val="1300"/>
              <a:buChar char="●"/>
              <a:defRPr sz="1300">
                <a:solidFill>
                  <a:schemeClr val="lt1"/>
                </a:solidFill>
              </a:defRPr>
            </a:lvl4pPr>
            <a:lvl5pPr indent="-311150" lvl="4" marL="2286000" rtl="0">
              <a:spcBef>
                <a:spcPts val="1600"/>
              </a:spcBef>
              <a:spcAft>
                <a:spcPts val="0"/>
              </a:spcAft>
              <a:buClr>
                <a:schemeClr val="lt1"/>
              </a:buClr>
              <a:buSzPts val="1300"/>
              <a:buChar char="○"/>
              <a:defRPr sz="1300">
                <a:solidFill>
                  <a:schemeClr val="lt1"/>
                </a:solidFill>
              </a:defRPr>
            </a:lvl5pPr>
            <a:lvl6pPr indent="-311150" lvl="5" marL="2743200" rtl="0">
              <a:spcBef>
                <a:spcPts val="1600"/>
              </a:spcBef>
              <a:spcAft>
                <a:spcPts val="0"/>
              </a:spcAft>
              <a:buClr>
                <a:schemeClr val="lt1"/>
              </a:buClr>
              <a:buSzPts val="1300"/>
              <a:buChar char="■"/>
              <a:defRPr sz="1300">
                <a:solidFill>
                  <a:schemeClr val="lt1"/>
                </a:solidFill>
              </a:defRPr>
            </a:lvl6pPr>
            <a:lvl7pPr indent="-311150" lvl="6" marL="3200400" rtl="0">
              <a:spcBef>
                <a:spcPts val="1600"/>
              </a:spcBef>
              <a:spcAft>
                <a:spcPts val="0"/>
              </a:spcAft>
              <a:buClr>
                <a:schemeClr val="lt1"/>
              </a:buClr>
              <a:buSzPts val="1300"/>
              <a:buChar char="●"/>
              <a:defRPr sz="1300">
                <a:solidFill>
                  <a:schemeClr val="lt1"/>
                </a:solidFill>
              </a:defRPr>
            </a:lvl7pPr>
            <a:lvl8pPr indent="-311150" lvl="7" marL="3657600" rtl="0">
              <a:spcBef>
                <a:spcPts val="1600"/>
              </a:spcBef>
              <a:spcAft>
                <a:spcPts val="0"/>
              </a:spcAft>
              <a:buClr>
                <a:schemeClr val="lt1"/>
              </a:buClr>
              <a:buSzPts val="1300"/>
              <a:buChar char="○"/>
              <a:defRPr sz="1300">
                <a:solidFill>
                  <a:schemeClr val="lt1"/>
                </a:solidFill>
              </a:defRPr>
            </a:lvl8pPr>
            <a:lvl9pPr indent="-311150" lvl="8" marL="4114800" rtl="0">
              <a:spcBef>
                <a:spcPts val="1600"/>
              </a:spcBef>
              <a:spcAft>
                <a:spcPts val="1600"/>
              </a:spcAft>
              <a:buClr>
                <a:schemeClr val="lt1"/>
              </a:buClr>
              <a:buSzPts val="1300"/>
              <a:buChar char="■"/>
              <a:defRPr sz="1300">
                <a:solidFill>
                  <a:schemeClr val="lt1"/>
                </a:solidFill>
              </a:defRPr>
            </a:lvl9pPr>
          </a:lstStyle>
          <a:p/>
        </p:txBody>
      </p:sp>
      <p:sp>
        <p:nvSpPr>
          <p:cNvPr id="206" name="Google Shape;206;p2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TITLE_AND_TWO_COLUMNS_1">
    <p:spTree>
      <p:nvGrpSpPr>
        <p:cNvPr id="207" name="Shape 207"/>
        <p:cNvGrpSpPr/>
        <p:nvPr/>
      </p:nvGrpSpPr>
      <p:grpSpPr>
        <a:xfrm>
          <a:off x="0" y="0"/>
          <a:ext cx="0" cy="0"/>
          <a:chOff x="0" y="0"/>
          <a:chExt cx="0" cy="0"/>
        </a:xfrm>
      </p:grpSpPr>
      <p:sp>
        <p:nvSpPr>
          <p:cNvPr id="208" name="Google Shape;208;p27"/>
          <p:cNvSpPr txBox="1"/>
          <p:nvPr>
            <p:ph idx="1" type="body"/>
          </p:nvPr>
        </p:nvSpPr>
        <p:spPr>
          <a:xfrm>
            <a:off x="96667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09" name="Google Shape;209;p27"/>
          <p:cNvSpPr txBox="1"/>
          <p:nvPr>
            <p:ph idx="2" type="body"/>
          </p:nvPr>
        </p:nvSpPr>
        <p:spPr>
          <a:xfrm>
            <a:off x="490062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10" name="Google Shape;210;p2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11" name="Shape 211"/>
        <p:cNvGrpSpPr/>
        <p:nvPr/>
      </p:nvGrpSpPr>
      <p:grpSpPr>
        <a:xfrm>
          <a:off x="0" y="0"/>
          <a:ext cx="0" cy="0"/>
          <a:chOff x="0" y="0"/>
          <a:chExt cx="0" cy="0"/>
        </a:xfrm>
      </p:grpSpPr>
      <p:sp>
        <p:nvSpPr>
          <p:cNvPr id="212" name="Google Shape;212;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8"/>
          <p:cNvGrpSpPr/>
          <p:nvPr/>
        </p:nvGrpSpPr>
        <p:grpSpPr>
          <a:xfrm>
            <a:off x="595613" y="2538080"/>
            <a:ext cx="7952774" cy="64502"/>
            <a:chOff x="595675" y="2820050"/>
            <a:chExt cx="7952774" cy="64502"/>
          </a:xfrm>
        </p:grpSpPr>
        <p:sp>
          <p:nvSpPr>
            <p:cNvPr id="214" name="Google Shape;214;p28"/>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8"/>
          <p:cNvSpPr txBox="1"/>
          <p:nvPr>
            <p:ph type="title"/>
          </p:nvPr>
        </p:nvSpPr>
        <p:spPr>
          <a:xfrm>
            <a:off x="505475" y="1375100"/>
            <a:ext cx="8043000" cy="10869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sz="2400">
                <a:solidFill>
                  <a:srgbClr val="434343"/>
                </a:solidFill>
              </a:defRPr>
            </a:lvl1pPr>
            <a:lvl2pPr lvl="1" rtl="0" algn="l">
              <a:lnSpc>
                <a:spcPct val="100000"/>
              </a:lnSpc>
              <a:spcBef>
                <a:spcPts val="0"/>
              </a:spcBef>
              <a:spcAft>
                <a:spcPts val="0"/>
              </a:spcAft>
              <a:buNone/>
              <a:defRPr sz="2400">
                <a:solidFill>
                  <a:srgbClr val="434343"/>
                </a:solidFill>
              </a:defRPr>
            </a:lvl2pPr>
            <a:lvl3pPr lvl="2" rtl="0" algn="l">
              <a:lnSpc>
                <a:spcPct val="100000"/>
              </a:lnSpc>
              <a:spcBef>
                <a:spcPts val="0"/>
              </a:spcBef>
              <a:spcAft>
                <a:spcPts val="0"/>
              </a:spcAft>
              <a:buNone/>
              <a:defRPr sz="2400">
                <a:solidFill>
                  <a:srgbClr val="434343"/>
                </a:solidFill>
              </a:defRPr>
            </a:lvl3pPr>
            <a:lvl4pPr lvl="3" rtl="0" algn="l">
              <a:lnSpc>
                <a:spcPct val="100000"/>
              </a:lnSpc>
              <a:spcBef>
                <a:spcPts val="0"/>
              </a:spcBef>
              <a:spcAft>
                <a:spcPts val="0"/>
              </a:spcAft>
              <a:buNone/>
              <a:defRPr sz="2400">
                <a:solidFill>
                  <a:srgbClr val="434343"/>
                </a:solidFill>
              </a:defRPr>
            </a:lvl4pPr>
            <a:lvl5pPr lvl="4" rtl="0" algn="l">
              <a:lnSpc>
                <a:spcPct val="100000"/>
              </a:lnSpc>
              <a:spcBef>
                <a:spcPts val="0"/>
              </a:spcBef>
              <a:spcAft>
                <a:spcPts val="0"/>
              </a:spcAft>
              <a:buNone/>
              <a:defRPr sz="2400">
                <a:solidFill>
                  <a:srgbClr val="434343"/>
                </a:solidFill>
              </a:defRPr>
            </a:lvl5pPr>
            <a:lvl6pPr lvl="5" rtl="0" algn="l">
              <a:lnSpc>
                <a:spcPct val="100000"/>
              </a:lnSpc>
              <a:spcBef>
                <a:spcPts val="0"/>
              </a:spcBef>
              <a:spcAft>
                <a:spcPts val="0"/>
              </a:spcAft>
              <a:buNone/>
              <a:defRPr sz="2400">
                <a:solidFill>
                  <a:srgbClr val="434343"/>
                </a:solidFill>
              </a:defRPr>
            </a:lvl6pPr>
            <a:lvl7pPr lvl="6" rtl="0" algn="l">
              <a:lnSpc>
                <a:spcPct val="100000"/>
              </a:lnSpc>
              <a:spcBef>
                <a:spcPts val="0"/>
              </a:spcBef>
              <a:spcAft>
                <a:spcPts val="0"/>
              </a:spcAft>
              <a:buNone/>
              <a:defRPr sz="2400">
                <a:solidFill>
                  <a:srgbClr val="434343"/>
                </a:solidFill>
              </a:defRPr>
            </a:lvl7pPr>
            <a:lvl8pPr lvl="7" rtl="0" algn="l">
              <a:lnSpc>
                <a:spcPct val="100000"/>
              </a:lnSpc>
              <a:spcBef>
                <a:spcPts val="0"/>
              </a:spcBef>
              <a:spcAft>
                <a:spcPts val="0"/>
              </a:spcAft>
              <a:buNone/>
              <a:defRPr sz="2400">
                <a:solidFill>
                  <a:srgbClr val="434343"/>
                </a:solidFill>
              </a:defRPr>
            </a:lvl8pPr>
            <a:lvl9pPr lvl="8" rtl="0" algn="l">
              <a:lnSpc>
                <a:spcPct val="100000"/>
              </a:lnSpc>
              <a:spcBef>
                <a:spcPts val="0"/>
              </a:spcBef>
              <a:spcAft>
                <a:spcPts val="0"/>
              </a:spcAft>
              <a:buNone/>
              <a:defRPr sz="2400">
                <a:solidFill>
                  <a:srgbClr val="434343"/>
                </a:solidFill>
              </a:defRPr>
            </a:lvl9pPr>
          </a:lstStyle>
          <a:p/>
        </p:txBody>
      </p:sp>
      <p:sp>
        <p:nvSpPr>
          <p:cNvPr id="220" name="Google Shape;220;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221" name="Shape 221"/>
        <p:cNvGrpSpPr/>
        <p:nvPr/>
      </p:nvGrpSpPr>
      <p:grpSpPr>
        <a:xfrm>
          <a:off x="0" y="0"/>
          <a:ext cx="0" cy="0"/>
          <a:chOff x="0" y="0"/>
          <a:chExt cx="0" cy="0"/>
        </a:xfrm>
      </p:grpSpPr>
      <p:sp>
        <p:nvSpPr>
          <p:cNvPr id="222" name="Google Shape;222;p2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0" y="-50"/>
            <a:ext cx="4420500" cy="387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txBox="1"/>
          <p:nvPr>
            <p:ph type="title"/>
          </p:nvPr>
        </p:nvSpPr>
        <p:spPr>
          <a:xfrm>
            <a:off x="311700" y="467375"/>
            <a:ext cx="3696300" cy="278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lt1"/>
                </a:solidFill>
              </a:defRPr>
            </a:lvl1pPr>
            <a:lvl2pPr lvl="1" rtl="0" algn="ctr">
              <a:lnSpc>
                <a:spcPct val="100000"/>
              </a:lnSpc>
              <a:spcBef>
                <a:spcPts val="0"/>
              </a:spcBef>
              <a:spcAft>
                <a:spcPts val="0"/>
              </a:spcAft>
              <a:buClr>
                <a:schemeClr val="lt1"/>
              </a:buClr>
              <a:buSzPts val="3000"/>
              <a:buNone/>
              <a:defRPr sz="3000">
                <a:solidFill>
                  <a:schemeClr val="lt1"/>
                </a:solidFill>
              </a:defRPr>
            </a:lvl2pPr>
            <a:lvl3pPr lvl="2" rtl="0" algn="ctr">
              <a:lnSpc>
                <a:spcPct val="100000"/>
              </a:lnSpc>
              <a:spcBef>
                <a:spcPts val="0"/>
              </a:spcBef>
              <a:spcAft>
                <a:spcPts val="0"/>
              </a:spcAft>
              <a:buClr>
                <a:schemeClr val="lt1"/>
              </a:buClr>
              <a:buSzPts val="3000"/>
              <a:buNone/>
              <a:defRPr sz="3000">
                <a:solidFill>
                  <a:schemeClr val="lt1"/>
                </a:solidFill>
              </a:defRPr>
            </a:lvl3pPr>
            <a:lvl4pPr lvl="3" rtl="0" algn="ctr">
              <a:lnSpc>
                <a:spcPct val="100000"/>
              </a:lnSpc>
              <a:spcBef>
                <a:spcPts val="0"/>
              </a:spcBef>
              <a:spcAft>
                <a:spcPts val="0"/>
              </a:spcAft>
              <a:buClr>
                <a:schemeClr val="lt1"/>
              </a:buClr>
              <a:buSzPts val="3000"/>
              <a:buNone/>
              <a:defRPr sz="3000">
                <a:solidFill>
                  <a:schemeClr val="lt1"/>
                </a:solidFill>
              </a:defRPr>
            </a:lvl4pPr>
            <a:lvl5pPr lvl="4" rtl="0" algn="ctr">
              <a:lnSpc>
                <a:spcPct val="100000"/>
              </a:lnSpc>
              <a:spcBef>
                <a:spcPts val="0"/>
              </a:spcBef>
              <a:spcAft>
                <a:spcPts val="0"/>
              </a:spcAft>
              <a:buClr>
                <a:schemeClr val="lt1"/>
              </a:buClr>
              <a:buSzPts val="3000"/>
              <a:buNone/>
              <a:defRPr sz="3000">
                <a:solidFill>
                  <a:schemeClr val="lt1"/>
                </a:solidFill>
              </a:defRPr>
            </a:lvl5pPr>
            <a:lvl6pPr lvl="5" rtl="0" algn="ctr">
              <a:lnSpc>
                <a:spcPct val="100000"/>
              </a:lnSpc>
              <a:spcBef>
                <a:spcPts val="0"/>
              </a:spcBef>
              <a:spcAft>
                <a:spcPts val="0"/>
              </a:spcAft>
              <a:buClr>
                <a:schemeClr val="lt1"/>
              </a:buClr>
              <a:buSzPts val="3000"/>
              <a:buNone/>
              <a:defRPr sz="3000">
                <a:solidFill>
                  <a:schemeClr val="lt1"/>
                </a:solidFill>
              </a:defRPr>
            </a:lvl6pPr>
            <a:lvl7pPr lvl="6" rtl="0" algn="ctr">
              <a:lnSpc>
                <a:spcPct val="100000"/>
              </a:lnSpc>
              <a:spcBef>
                <a:spcPts val="0"/>
              </a:spcBef>
              <a:spcAft>
                <a:spcPts val="0"/>
              </a:spcAft>
              <a:buClr>
                <a:schemeClr val="lt1"/>
              </a:buClr>
              <a:buSzPts val="3000"/>
              <a:buNone/>
              <a:defRPr sz="3000">
                <a:solidFill>
                  <a:schemeClr val="lt1"/>
                </a:solidFill>
              </a:defRPr>
            </a:lvl7pPr>
            <a:lvl8pPr lvl="7" rtl="0" algn="ctr">
              <a:lnSpc>
                <a:spcPct val="100000"/>
              </a:lnSpc>
              <a:spcBef>
                <a:spcPts val="0"/>
              </a:spcBef>
              <a:spcAft>
                <a:spcPts val="0"/>
              </a:spcAft>
              <a:buClr>
                <a:schemeClr val="lt1"/>
              </a:buClr>
              <a:buSzPts val="3000"/>
              <a:buNone/>
              <a:defRPr sz="3000">
                <a:solidFill>
                  <a:schemeClr val="lt1"/>
                </a:solidFill>
              </a:defRPr>
            </a:lvl8pPr>
            <a:lvl9pPr lvl="8" rtl="0" algn="ctr">
              <a:lnSpc>
                <a:spcPct val="100000"/>
              </a:lnSpc>
              <a:spcBef>
                <a:spcPts val="0"/>
              </a:spcBef>
              <a:spcAft>
                <a:spcPts val="0"/>
              </a:spcAft>
              <a:buClr>
                <a:schemeClr val="lt1"/>
              </a:buClr>
              <a:buSzPts val="3000"/>
              <a:buNone/>
              <a:defRPr sz="3000">
                <a:solidFill>
                  <a:schemeClr val="lt1"/>
                </a:solidFill>
              </a:defRPr>
            </a:lvl9pPr>
          </a:lstStyle>
          <a:p/>
        </p:txBody>
      </p:sp>
      <p:sp>
        <p:nvSpPr>
          <p:cNvPr id="225" name="Google Shape;225;p29"/>
          <p:cNvSpPr txBox="1"/>
          <p:nvPr>
            <p:ph idx="1" type="body"/>
          </p:nvPr>
        </p:nvSpPr>
        <p:spPr>
          <a:xfrm>
            <a:off x="317650" y="4033600"/>
            <a:ext cx="6911700" cy="6240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226" name="Google Shape;226;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spTree>
      <p:nvGrpSpPr>
        <p:cNvPr id="227" name="Shape 227"/>
        <p:cNvGrpSpPr/>
        <p:nvPr/>
      </p:nvGrpSpPr>
      <p:grpSpPr>
        <a:xfrm>
          <a:off x="0" y="0"/>
          <a:ext cx="0" cy="0"/>
          <a:chOff x="0" y="0"/>
          <a:chExt cx="0" cy="0"/>
        </a:xfrm>
      </p:grpSpPr>
      <p:sp>
        <p:nvSpPr>
          <p:cNvPr id="228" name="Google Shape;228;p3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txBox="1"/>
          <p:nvPr>
            <p:ph type="title"/>
          </p:nvPr>
        </p:nvSpPr>
        <p:spPr>
          <a:xfrm>
            <a:off x="311700" y="205950"/>
            <a:ext cx="3889500" cy="18330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230" name="Google Shape;230;p30"/>
          <p:cNvSpPr txBox="1"/>
          <p:nvPr>
            <p:ph idx="1" type="body"/>
          </p:nvPr>
        </p:nvSpPr>
        <p:spPr>
          <a:xfrm>
            <a:off x="311700" y="2234525"/>
            <a:ext cx="3889500" cy="23343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31" name="Google Shape;231;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705225" y="1166075"/>
            <a:ext cx="7138500" cy="307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 name="Google Shape;21;p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spTree>
      <p:nvGrpSpPr>
        <p:cNvPr id="232" name="Shape 232"/>
        <p:cNvGrpSpPr/>
        <p:nvPr/>
      </p:nvGrpSpPr>
      <p:grpSpPr>
        <a:xfrm>
          <a:off x="0" y="0"/>
          <a:ext cx="0" cy="0"/>
          <a:chOff x="0" y="0"/>
          <a:chExt cx="0" cy="0"/>
        </a:xfrm>
      </p:grpSpPr>
      <p:sp>
        <p:nvSpPr>
          <p:cNvPr id="233" name="Google Shape;233;p31"/>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0" y="0"/>
            <a:ext cx="3048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341300" y="314875"/>
            <a:ext cx="5486400" cy="113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238" name="Google Shape;238;p31"/>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666666"/>
              </a:buClr>
              <a:buSzPts val="1400"/>
              <a:buChar char="●"/>
              <a:defRPr sz="1400">
                <a:solidFill>
                  <a:srgbClr val="666666"/>
                </a:solidFill>
              </a:defRPr>
            </a:lvl1pPr>
            <a:lvl2pPr indent="-304800" lvl="1" marL="914400" rtl="0" algn="l">
              <a:lnSpc>
                <a:spcPct val="115000"/>
              </a:lnSpc>
              <a:spcBef>
                <a:spcPts val="1600"/>
              </a:spcBef>
              <a:spcAft>
                <a:spcPts val="0"/>
              </a:spcAft>
              <a:buClr>
                <a:srgbClr val="666666"/>
              </a:buClr>
              <a:buSzPts val="1200"/>
              <a:buChar char="○"/>
              <a:defRPr sz="1200">
                <a:solidFill>
                  <a:srgbClr val="666666"/>
                </a:solidFill>
              </a:defRPr>
            </a:lvl2pPr>
            <a:lvl3pPr indent="-304800" lvl="2" marL="1371600" rtl="0" algn="l">
              <a:lnSpc>
                <a:spcPct val="115000"/>
              </a:lnSpc>
              <a:spcBef>
                <a:spcPts val="1600"/>
              </a:spcBef>
              <a:spcAft>
                <a:spcPts val="0"/>
              </a:spcAft>
              <a:buClr>
                <a:srgbClr val="666666"/>
              </a:buClr>
              <a:buSzPts val="1200"/>
              <a:buChar char="■"/>
              <a:defRPr sz="1200">
                <a:solidFill>
                  <a:srgbClr val="666666"/>
                </a:solidFill>
              </a:defRPr>
            </a:lvl3pPr>
            <a:lvl4pPr indent="-304800" lvl="3" marL="1828800" rtl="0" algn="l">
              <a:lnSpc>
                <a:spcPct val="115000"/>
              </a:lnSpc>
              <a:spcBef>
                <a:spcPts val="1600"/>
              </a:spcBef>
              <a:spcAft>
                <a:spcPts val="0"/>
              </a:spcAft>
              <a:buClr>
                <a:srgbClr val="666666"/>
              </a:buClr>
              <a:buSzPts val="1200"/>
              <a:buChar char="●"/>
              <a:defRPr sz="1200">
                <a:solidFill>
                  <a:srgbClr val="666666"/>
                </a:solidFill>
              </a:defRPr>
            </a:lvl4pPr>
            <a:lvl5pPr indent="-304800" lvl="4" marL="2286000" rtl="0" algn="l">
              <a:lnSpc>
                <a:spcPct val="115000"/>
              </a:lnSpc>
              <a:spcBef>
                <a:spcPts val="1600"/>
              </a:spcBef>
              <a:spcAft>
                <a:spcPts val="0"/>
              </a:spcAft>
              <a:buClr>
                <a:srgbClr val="666666"/>
              </a:buClr>
              <a:buSzPts val="1200"/>
              <a:buChar char="○"/>
              <a:defRPr sz="1200">
                <a:solidFill>
                  <a:srgbClr val="666666"/>
                </a:solidFill>
              </a:defRPr>
            </a:lvl5pPr>
            <a:lvl6pPr indent="-304800" lvl="5" marL="2743200" rtl="0" algn="l">
              <a:lnSpc>
                <a:spcPct val="115000"/>
              </a:lnSpc>
              <a:spcBef>
                <a:spcPts val="1600"/>
              </a:spcBef>
              <a:spcAft>
                <a:spcPts val="0"/>
              </a:spcAft>
              <a:buClr>
                <a:srgbClr val="666666"/>
              </a:buClr>
              <a:buSzPts val="1200"/>
              <a:buChar char="■"/>
              <a:defRPr sz="1200">
                <a:solidFill>
                  <a:srgbClr val="666666"/>
                </a:solidFill>
              </a:defRPr>
            </a:lvl6pPr>
            <a:lvl7pPr indent="-304800" lvl="6" marL="3200400" rtl="0" algn="l">
              <a:lnSpc>
                <a:spcPct val="115000"/>
              </a:lnSpc>
              <a:spcBef>
                <a:spcPts val="1600"/>
              </a:spcBef>
              <a:spcAft>
                <a:spcPts val="0"/>
              </a:spcAft>
              <a:buClr>
                <a:srgbClr val="666666"/>
              </a:buClr>
              <a:buSzPts val="1200"/>
              <a:buChar char="●"/>
              <a:defRPr sz="1200">
                <a:solidFill>
                  <a:srgbClr val="666666"/>
                </a:solidFill>
              </a:defRPr>
            </a:lvl7pPr>
            <a:lvl8pPr indent="-304800" lvl="7" marL="3657600" rtl="0" algn="l">
              <a:lnSpc>
                <a:spcPct val="115000"/>
              </a:lnSpc>
              <a:spcBef>
                <a:spcPts val="1600"/>
              </a:spcBef>
              <a:spcAft>
                <a:spcPts val="0"/>
              </a:spcAft>
              <a:buClr>
                <a:srgbClr val="666666"/>
              </a:buClr>
              <a:buSzPts val="1200"/>
              <a:buChar char="○"/>
              <a:defRPr sz="1200">
                <a:solidFill>
                  <a:srgbClr val="666666"/>
                </a:solidFill>
              </a:defRPr>
            </a:lvl8pPr>
            <a:lvl9pPr indent="-304800" lvl="8" marL="4114800" rtl="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239" name="Google Shape;239;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bg>
      <p:bgPr>
        <a:solidFill>
          <a:srgbClr val="FFFFFF"/>
        </a:solidFill>
      </p:bgPr>
    </p:bg>
    <p:spTree>
      <p:nvGrpSpPr>
        <p:cNvPr id="240" name="Shape 240"/>
        <p:cNvGrpSpPr/>
        <p:nvPr/>
      </p:nvGrpSpPr>
      <p:grpSpPr>
        <a:xfrm>
          <a:off x="0" y="0"/>
          <a:ext cx="0" cy="0"/>
          <a:chOff x="0" y="0"/>
          <a:chExt cx="0" cy="0"/>
        </a:xfrm>
      </p:grpSpPr>
      <p:sp>
        <p:nvSpPr>
          <p:cNvPr id="241" name="Google Shape;241;p3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3600">
                <a:solidFill>
                  <a:srgbClr val="212121"/>
                </a:solidFill>
              </a:defRPr>
            </a:lvl1pPr>
            <a:lvl2pPr lvl="1" rtl="0" algn="l">
              <a:lnSpc>
                <a:spcPct val="100000"/>
              </a:lnSpc>
              <a:spcBef>
                <a:spcPts val="0"/>
              </a:spcBef>
              <a:spcAft>
                <a:spcPts val="0"/>
              </a:spcAft>
              <a:buNone/>
              <a:defRPr b="1" sz="3600">
                <a:solidFill>
                  <a:srgbClr val="212121"/>
                </a:solidFill>
              </a:defRPr>
            </a:lvl2pPr>
            <a:lvl3pPr lvl="2" rtl="0" algn="l">
              <a:lnSpc>
                <a:spcPct val="100000"/>
              </a:lnSpc>
              <a:spcBef>
                <a:spcPts val="0"/>
              </a:spcBef>
              <a:spcAft>
                <a:spcPts val="0"/>
              </a:spcAft>
              <a:buNone/>
              <a:defRPr b="1" sz="3600">
                <a:solidFill>
                  <a:srgbClr val="212121"/>
                </a:solidFill>
              </a:defRPr>
            </a:lvl3pPr>
            <a:lvl4pPr lvl="3" rtl="0" algn="l">
              <a:lnSpc>
                <a:spcPct val="100000"/>
              </a:lnSpc>
              <a:spcBef>
                <a:spcPts val="0"/>
              </a:spcBef>
              <a:spcAft>
                <a:spcPts val="0"/>
              </a:spcAft>
              <a:buNone/>
              <a:defRPr b="1" sz="3600">
                <a:solidFill>
                  <a:srgbClr val="212121"/>
                </a:solidFill>
              </a:defRPr>
            </a:lvl4pPr>
            <a:lvl5pPr lvl="4" rtl="0" algn="l">
              <a:lnSpc>
                <a:spcPct val="100000"/>
              </a:lnSpc>
              <a:spcBef>
                <a:spcPts val="0"/>
              </a:spcBef>
              <a:spcAft>
                <a:spcPts val="0"/>
              </a:spcAft>
              <a:buNone/>
              <a:defRPr b="1" sz="3600">
                <a:solidFill>
                  <a:srgbClr val="212121"/>
                </a:solidFill>
              </a:defRPr>
            </a:lvl5pPr>
            <a:lvl6pPr lvl="5" rtl="0" algn="l">
              <a:lnSpc>
                <a:spcPct val="100000"/>
              </a:lnSpc>
              <a:spcBef>
                <a:spcPts val="0"/>
              </a:spcBef>
              <a:spcAft>
                <a:spcPts val="0"/>
              </a:spcAft>
              <a:buNone/>
              <a:defRPr b="1" sz="3600">
                <a:solidFill>
                  <a:srgbClr val="212121"/>
                </a:solidFill>
              </a:defRPr>
            </a:lvl6pPr>
            <a:lvl7pPr lvl="6" rtl="0" algn="l">
              <a:lnSpc>
                <a:spcPct val="100000"/>
              </a:lnSpc>
              <a:spcBef>
                <a:spcPts val="0"/>
              </a:spcBef>
              <a:spcAft>
                <a:spcPts val="0"/>
              </a:spcAft>
              <a:buNone/>
              <a:defRPr b="1" sz="3600">
                <a:solidFill>
                  <a:srgbClr val="212121"/>
                </a:solidFill>
              </a:defRPr>
            </a:lvl7pPr>
            <a:lvl8pPr lvl="7" rtl="0" algn="l">
              <a:lnSpc>
                <a:spcPct val="100000"/>
              </a:lnSpc>
              <a:spcBef>
                <a:spcPts val="0"/>
              </a:spcBef>
              <a:spcAft>
                <a:spcPts val="0"/>
              </a:spcAft>
              <a:buNone/>
              <a:defRPr b="1" sz="3600">
                <a:solidFill>
                  <a:srgbClr val="212121"/>
                </a:solidFill>
              </a:defRPr>
            </a:lvl8pPr>
            <a:lvl9pPr lvl="8" rtl="0" algn="l">
              <a:lnSpc>
                <a:spcPct val="100000"/>
              </a:lnSpc>
              <a:spcBef>
                <a:spcPts val="0"/>
              </a:spcBef>
              <a:spcAft>
                <a:spcPts val="0"/>
              </a:spcAft>
              <a:buNone/>
              <a:defRPr b="1" sz="3600">
                <a:solidFill>
                  <a:srgbClr val="212121"/>
                </a:solidFill>
              </a:defRPr>
            </a:lvl9pPr>
          </a:lstStyle>
          <a:p/>
        </p:txBody>
      </p:sp>
      <p:sp>
        <p:nvSpPr>
          <p:cNvPr id="282" name="Google Shape;282;p32"/>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rtl="0" algn="l">
              <a:lnSpc>
                <a:spcPct val="115000"/>
              </a:lnSpc>
              <a:spcBef>
                <a:spcPts val="0"/>
              </a:spcBef>
              <a:spcAft>
                <a:spcPts val="0"/>
              </a:spcAft>
              <a:buClr>
                <a:srgbClr val="616161"/>
              </a:buClr>
              <a:buSzPts val="2000"/>
              <a:buChar char="●"/>
              <a:defRPr sz="2000">
                <a:solidFill>
                  <a:srgbClr val="616161"/>
                </a:solidFill>
              </a:defRPr>
            </a:lvl1pPr>
            <a:lvl2pPr indent="-330200" lvl="1" marL="914400" rtl="0" algn="l">
              <a:lnSpc>
                <a:spcPct val="115000"/>
              </a:lnSpc>
              <a:spcBef>
                <a:spcPts val="1600"/>
              </a:spcBef>
              <a:spcAft>
                <a:spcPts val="0"/>
              </a:spcAft>
              <a:buClr>
                <a:srgbClr val="616161"/>
              </a:buClr>
              <a:buSzPts val="1600"/>
              <a:buChar char="○"/>
              <a:defRPr sz="1600">
                <a:solidFill>
                  <a:srgbClr val="616161"/>
                </a:solidFill>
              </a:defRPr>
            </a:lvl2pPr>
            <a:lvl3pPr indent="-330200" lvl="2" marL="1371600" rtl="0" algn="l">
              <a:lnSpc>
                <a:spcPct val="115000"/>
              </a:lnSpc>
              <a:spcBef>
                <a:spcPts val="1600"/>
              </a:spcBef>
              <a:spcAft>
                <a:spcPts val="0"/>
              </a:spcAft>
              <a:buClr>
                <a:srgbClr val="616161"/>
              </a:buClr>
              <a:buSzPts val="1600"/>
              <a:buChar char="■"/>
              <a:defRPr sz="1600">
                <a:solidFill>
                  <a:srgbClr val="616161"/>
                </a:solidFill>
              </a:defRPr>
            </a:lvl3pPr>
            <a:lvl4pPr indent="-330200" lvl="3" marL="1828800" rtl="0" algn="l">
              <a:lnSpc>
                <a:spcPct val="115000"/>
              </a:lnSpc>
              <a:spcBef>
                <a:spcPts val="1600"/>
              </a:spcBef>
              <a:spcAft>
                <a:spcPts val="0"/>
              </a:spcAft>
              <a:buClr>
                <a:srgbClr val="616161"/>
              </a:buClr>
              <a:buSzPts val="1600"/>
              <a:buChar char="●"/>
              <a:defRPr sz="1600">
                <a:solidFill>
                  <a:srgbClr val="616161"/>
                </a:solidFill>
              </a:defRPr>
            </a:lvl4pPr>
            <a:lvl5pPr indent="-330200" lvl="4" marL="2286000" rtl="0" algn="l">
              <a:lnSpc>
                <a:spcPct val="115000"/>
              </a:lnSpc>
              <a:spcBef>
                <a:spcPts val="1600"/>
              </a:spcBef>
              <a:spcAft>
                <a:spcPts val="0"/>
              </a:spcAft>
              <a:buClr>
                <a:srgbClr val="616161"/>
              </a:buClr>
              <a:buSzPts val="1600"/>
              <a:buChar char="○"/>
              <a:defRPr sz="1600">
                <a:solidFill>
                  <a:srgbClr val="616161"/>
                </a:solidFill>
              </a:defRPr>
            </a:lvl5pPr>
            <a:lvl6pPr indent="-330200" lvl="5" marL="2743200" rtl="0" algn="l">
              <a:lnSpc>
                <a:spcPct val="115000"/>
              </a:lnSpc>
              <a:spcBef>
                <a:spcPts val="1600"/>
              </a:spcBef>
              <a:spcAft>
                <a:spcPts val="0"/>
              </a:spcAft>
              <a:buClr>
                <a:srgbClr val="616161"/>
              </a:buClr>
              <a:buSzPts val="1600"/>
              <a:buChar char="■"/>
              <a:defRPr sz="1600">
                <a:solidFill>
                  <a:srgbClr val="616161"/>
                </a:solidFill>
              </a:defRPr>
            </a:lvl6pPr>
            <a:lvl7pPr indent="-330200" lvl="6" marL="3200400" rtl="0" algn="l">
              <a:lnSpc>
                <a:spcPct val="115000"/>
              </a:lnSpc>
              <a:spcBef>
                <a:spcPts val="1600"/>
              </a:spcBef>
              <a:spcAft>
                <a:spcPts val="0"/>
              </a:spcAft>
              <a:buClr>
                <a:srgbClr val="616161"/>
              </a:buClr>
              <a:buSzPts val="1600"/>
              <a:buChar char="●"/>
              <a:defRPr sz="1600">
                <a:solidFill>
                  <a:srgbClr val="616161"/>
                </a:solidFill>
              </a:defRPr>
            </a:lvl7pPr>
            <a:lvl8pPr indent="-330200" lvl="7" marL="3657600" rtl="0" algn="l">
              <a:lnSpc>
                <a:spcPct val="115000"/>
              </a:lnSpc>
              <a:spcBef>
                <a:spcPts val="1600"/>
              </a:spcBef>
              <a:spcAft>
                <a:spcPts val="0"/>
              </a:spcAft>
              <a:buClr>
                <a:srgbClr val="616161"/>
              </a:buClr>
              <a:buSzPts val="1600"/>
              <a:buChar char="○"/>
              <a:defRPr sz="1600">
                <a:solidFill>
                  <a:srgbClr val="616161"/>
                </a:solidFill>
              </a:defRPr>
            </a:lvl8pPr>
            <a:lvl9pPr indent="-330200" lvl="8" marL="4114800" rtl="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283" name="Google Shape;283;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9">
    <p:bg>
      <p:bgPr>
        <a:solidFill>
          <a:srgbClr val="FFFFFF"/>
        </a:solidFill>
      </p:bgPr>
    </p:bg>
    <p:spTree>
      <p:nvGrpSpPr>
        <p:cNvPr id="284" name="Shape 284"/>
        <p:cNvGrpSpPr/>
        <p:nvPr/>
      </p:nvGrpSpPr>
      <p:grpSpPr>
        <a:xfrm>
          <a:off x="0" y="0"/>
          <a:ext cx="0" cy="0"/>
          <a:chOff x="0" y="0"/>
          <a:chExt cx="0" cy="0"/>
        </a:xfrm>
      </p:grpSpPr>
      <p:sp>
        <p:nvSpPr>
          <p:cNvPr id="285" name="Google Shape;285;p3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4844700" y="1040701"/>
            <a:ext cx="4031700" cy="3062100"/>
          </a:xfrm>
          <a:prstGeom prst="rect">
            <a:avLst/>
          </a:prstGeom>
          <a:solidFill>
            <a:schemeClr val="accent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3"/>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chemeClr val="accent1"/>
                </a:solidFill>
              </a:defRPr>
            </a:lvl1pPr>
            <a:lvl2pPr lvl="1" rtl="0" algn="l">
              <a:lnSpc>
                <a:spcPct val="100000"/>
              </a:lnSpc>
              <a:spcBef>
                <a:spcPts val="0"/>
              </a:spcBef>
              <a:spcAft>
                <a:spcPts val="0"/>
              </a:spcAft>
              <a:buClr>
                <a:schemeClr val="dk1"/>
              </a:buClr>
              <a:buSzPts val="3000"/>
              <a:buNone/>
              <a:defRPr b="1" sz="3000">
                <a:solidFill>
                  <a:schemeClr val="accent1"/>
                </a:solidFill>
              </a:defRPr>
            </a:lvl2pPr>
            <a:lvl3pPr lvl="2" rtl="0" algn="l">
              <a:lnSpc>
                <a:spcPct val="100000"/>
              </a:lnSpc>
              <a:spcBef>
                <a:spcPts val="0"/>
              </a:spcBef>
              <a:spcAft>
                <a:spcPts val="0"/>
              </a:spcAft>
              <a:buClr>
                <a:schemeClr val="dk1"/>
              </a:buClr>
              <a:buSzPts val="3000"/>
              <a:buNone/>
              <a:defRPr b="1" sz="3000">
                <a:solidFill>
                  <a:schemeClr val="accent1"/>
                </a:solidFill>
              </a:defRPr>
            </a:lvl3pPr>
            <a:lvl4pPr lvl="3" rtl="0" algn="l">
              <a:lnSpc>
                <a:spcPct val="100000"/>
              </a:lnSpc>
              <a:spcBef>
                <a:spcPts val="0"/>
              </a:spcBef>
              <a:spcAft>
                <a:spcPts val="0"/>
              </a:spcAft>
              <a:buClr>
                <a:schemeClr val="dk1"/>
              </a:buClr>
              <a:buSzPts val="3000"/>
              <a:buNone/>
              <a:defRPr b="1" sz="3000">
                <a:solidFill>
                  <a:schemeClr val="accent1"/>
                </a:solidFill>
              </a:defRPr>
            </a:lvl4pPr>
            <a:lvl5pPr lvl="4" rtl="0" algn="l">
              <a:lnSpc>
                <a:spcPct val="100000"/>
              </a:lnSpc>
              <a:spcBef>
                <a:spcPts val="0"/>
              </a:spcBef>
              <a:spcAft>
                <a:spcPts val="0"/>
              </a:spcAft>
              <a:buClr>
                <a:schemeClr val="dk1"/>
              </a:buClr>
              <a:buSzPts val="3000"/>
              <a:buNone/>
              <a:defRPr b="1" sz="3000">
                <a:solidFill>
                  <a:schemeClr val="accent1"/>
                </a:solidFill>
              </a:defRPr>
            </a:lvl5pPr>
            <a:lvl6pPr lvl="5" rtl="0" algn="l">
              <a:lnSpc>
                <a:spcPct val="100000"/>
              </a:lnSpc>
              <a:spcBef>
                <a:spcPts val="0"/>
              </a:spcBef>
              <a:spcAft>
                <a:spcPts val="0"/>
              </a:spcAft>
              <a:buClr>
                <a:schemeClr val="dk1"/>
              </a:buClr>
              <a:buSzPts val="3000"/>
              <a:buNone/>
              <a:defRPr b="1" sz="3000">
                <a:solidFill>
                  <a:schemeClr val="accent1"/>
                </a:solidFill>
              </a:defRPr>
            </a:lvl6pPr>
            <a:lvl7pPr lvl="6" rtl="0" algn="l">
              <a:lnSpc>
                <a:spcPct val="100000"/>
              </a:lnSpc>
              <a:spcBef>
                <a:spcPts val="0"/>
              </a:spcBef>
              <a:spcAft>
                <a:spcPts val="0"/>
              </a:spcAft>
              <a:buClr>
                <a:schemeClr val="dk1"/>
              </a:buClr>
              <a:buSzPts val="3000"/>
              <a:buNone/>
              <a:defRPr b="1" sz="3000">
                <a:solidFill>
                  <a:schemeClr val="accent1"/>
                </a:solidFill>
              </a:defRPr>
            </a:lvl7pPr>
            <a:lvl8pPr lvl="7" rtl="0" algn="l">
              <a:lnSpc>
                <a:spcPct val="100000"/>
              </a:lnSpc>
              <a:spcBef>
                <a:spcPts val="0"/>
              </a:spcBef>
              <a:spcAft>
                <a:spcPts val="0"/>
              </a:spcAft>
              <a:buClr>
                <a:schemeClr val="dk1"/>
              </a:buClr>
              <a:buSzPts val="3000"/>
              <a:buNone/>
              <a:defRPr b="1" sz="3000">
                <a:solidFill>
                  <a:schemeClr val="accent1"/>
                </a:solidFill>
              </a:defRPr>
            </a:lvl8pPr>
            <a:lvl9pPr lvl="8" rtl="0" algn="l">
              <a:lnSpc>
                <a:spcPct val="100000"/>
              </a:lnSpc>
              <a:spcBef>
                <a:spcPts val="0"/>
              </a:spcBef>
              <a:spcAft>
                <a:spcPts val="0"/>
              </a:spcAft>
              <a:buClr>
                <a:schemeClr val="dk1"/>
              </a:buClr>
              <a:buSzPts val="3000"/>
              <a:buNone/>
              <a:defRPr b="1" sz="3000">
                <a:solidFill>
                  <a:schemeClr val="accent1"/>
                </a:solidFill>
              </a:defRPr>
            </a:lvl9pPr>
          </a:lstStyle>
          <a:p/>
        </p:txBody>
      </p:sp>
      <p:sp>
        <p:nvSpPr>
          <p:cNvPr id="289" name="Google Shape;289;p33"/>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90" name="Google Shape;290;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5"/>
          <p:cNvSpPr txBox="1"/>
          <p:nvPr>
            <p:ph idx="2" type="body"/>
          </p:nvPr>
        </p:nvSpPr>
        <p:spPr>
          <a:xfrm>
            <a:off x="5098350" y="1958550"/>
            <a:ext cx="2817600" cy="249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 name="Google Shape;25;p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28" name="Google Shape;28;p5"/>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29" name="Google Shape;29;p5"/>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30" name="Google Shape;30;p5"/>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1" name="Google Shape;31;p5"/>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6"/>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6"/>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36" name="Google Shape;36;p6"/>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37" name="Google Shape;37;p6"/>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5284325" y="9901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5284325" y="1824150"/>
            <a:ext cx="2808000" cy="202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7"/>
          <p:cNvSpPr/>
          <p:nvPr/>
        </p:nvSpPr>
        <p:spPr>
          <a:xfrm>
            <a:off x="-13825" y="-13825"/>
            <a:ext cx="4535700" cy="386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7"/>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43" name="Google Shape;43;p7"/>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44" name="Shape 44"/>
        <p:cNvGrpSpPr/>
        <p:nvPr/>
      </p:nvGrpSpPr>
      <p:grpSpPr>
        <a:xfrm>
          <a:off x="0" y="0"/>
          <a:ext cx="0" cy="0"/>
          <a:chOff x="0" y="0"/>
          <a:chExt cx="0" cy="0"/>
        </a:xfrm>
      </p:grpSpPr>
      <p:grpSp>
        <p:nvGrpSpPr>
          <p:cNvPr id="45" name="Google Shape;45;p8"/>
          <p:cNvGrpSpPr/>
          <p:nvPr/>
        </p:nvGrpSpPr>
        <p:grpSpPr>
          <a:xfrm>
            <a:off x="0" y="0"/>
            <a:ext cx="9144000" cy="5143475"/>
            <a:chOff x="0" y="0"/>
            <a:chExt cx="9144000" cy="5143475"/>
          </a:xfrm>
        </p:grpSpPr>
        <p:grpSp>
          <p:nvGrpSpPr>
            <p:cNvPr id="46" name="Google Shape;46;p8"/>
            <p:cNvGrpSpPr/>
            <p:nvPr/>
          </p:nvGrpSpPr>
          <p:grpSpPr>
            <a:xfrm>
              <a:off x="0" y="0"/>
              <a:ext cx="9144000" cy="5143475"/>
              <a:chOff x="0" y="0"/>
              <a:chExt cx="9144000" cy="5143475"/>
            </a:xfrm>
          </p:grpSpPr>
          <p:sp>
            <p:nvSpPr>
              <p:cNvPr id="47" name="Google Shape;47;p8"/>
              <p:cNvSpPr/>
              <p:nvPr/>
            </p:nvSpPr>
            <p:spPr>
              <a:xfrm>
                <a:off x="0" y="4748000"/>
                <a:ext cx="9144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0" y="0"/>
                <a:ext cx="9144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5400000">
                <a:off x="-2215050" y="2533025"/>
                <a:ext cx="48255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rot="5400000">
                <a:off x="6533550" y="2533025"/>
                <a:ext cx="48255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8"/>
            <p:cNvSpPr/>
            <p:nvPr/>
          </p:nvSpPr>
          <p:spPr>
            <a:xfrm>
              <a:off x="1490850" y="3577150"/>
              <a:ext cx="6162300" cy="12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8"/>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idx="1" type="subTitle"/>
          </p:nvPr>
        </p:nvSpPr>
        <p:spPr>
          <a:xfrm>
            <a:off x="705225" y="1135125"/>
            <a:ext cx="2588100" cy="27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5" name="Google Shape;55;p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4243400" y="625525"/>
            <a:ext cx="4900500" cy="450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2" type="body"/>
          </p:nvPr>
        </p:nvSpPr>
        <p:spPr>
          <a:xfrm>
            <a:off x="4698575" y="3174475"/>
            <a:ext cx="3559500" cy="141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cxnSp>
        <p:nvCxnSpPr>
          <p:cNvPr id="58" name="Google Shape;58;p9"/>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59" name="Google Shape;59;p9"/>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60" name="Google Shape;60;p9"/>
          <p:cNvCxnSpPr/>
          <p:nvPr/>
        </p:nvCxnSpPr>
        <p:spPr>
          <a:xfrm rot="10800000">
            <a:off x="4248225" y="4940300"/>
            <a:ext cx="4344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1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64" name="Google Shape;64;p10"/>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2800"/>
              <a:buNone/>
              <a:defRPr sz="2800">
                <a:solidFill>
                  <a:schemeClr val="accent1"/>
                </a:solidFill>
              </a:defRPr>
            </a:lvl2pPr>
            <a:lvl3pPr lvl="2" rtl="0">
              <a:spcBef>
                <a:spcPts val="0"/>
              </a:spcBef>
              <a:spcAft>
                <a:spcPts val="0"/>
              </a:spcAft>
              <a:buClr>
                <a:schemeClr val="accent1"/>
              </a:buClr>
              <a:buSzPts val="2800"/>
              <a:buNone/>
              <a:defRPr sz="2800">
                <a:solidFill>
                  <a:schemeClr val="accent1"/>
                </a:solidFill>
              </a:defRPr>
            </a:lvl3pPr>
            <a:lvl4pPr lvl="3" rtl="0">
              <a:spcBef>
                <a:spcPts val="0"/>
              </a:spcBef>
              <a:spcAft>
                <a:spcPts val="0"/>
              </a:spcAft>
              <a:buClr>
                <a:schemeClr val="accent1"/>
              </a:buClr>
              <a:buSzPts val="2800"/>
              <a:buNone/>
              <a:defRPr sz="2800">
                <a:solidFill>
                  <a:schemeClr val="accent1"/>
                </a:solidFill>
              </a:defRPr>
            </a:lvl4pPr>
            <a:lvl5pPr lvl="4" rtl="0">
              <a:spcBef>
                <a:spcPts val="0"/>
              </a:spcBef>
              <a:spcAft>
                <a:spcPts val="0"/>
              </a:spcAft>
              <a:buClr>
                <a:schemeClr val="accent1"/>
              </a:buClr>
              <a:buSzPts val="2800"/>
              <a:buNone/>
              <a:defRPr sz="2800">
                <a:solidFill>
                  <a:schemeClr val="accent1"/>
                </a:solidFill>
              </a:defRPr>
            </a:lvl5pPr>
            <a:lvl6pPr lvl="5" rtl="0">
              <a:spcBef>
                <a:spcPts val="0"/>
              </a:spcBef>
              <a:spcAft>
                <a:spcPts val="0"/>
              </a:spcAft>
              <a:buClr>
                <a:schemeClr val="accent1"/>
              </a:buClr>
              <a:buSzPts val="2800"/>
              <a:buNone/>
              <a:defRPr sz="2800">
                <a:solidFill>
                  <a:schemeClr val="accent1"/>
                </a:solidFill>
              </a:defRPr>
            </a:lvl6pPr>
            <a:lvl7pPr lvl="6" rtl="0">
              <a:spcBef>
                <a:spcPts val="0"/>
              </a:spcBef>
              <a:spcAft>
                <a:spcPts val="0"/>
              </a:spcAft>
              <a:buClr>
                <a:schemeClr val="accent1"/>
              </a:buClr>
              <a:buSzPts val="2800"/>
              <a:buNone/>
              <a:defRPr sz="2800">
                <a:solidFill>
                  <a:schemeClr val="accent1"/>
                </a:solidFill>
              </a:defRPr>
            </a:lvl7pPr>
            <a:lvl8pPr lvl="7" rtl="0">
              <a:spcBef>
                <a:spcPts val="0"/>
              </a:spcBef>
              <a:spcAft>
                <a:spcPts val="0"/>
              </a:spcAft>
              <a:buClr>
                <a:schemeClr val="accent1"/>
              </a:buClr>
              <a:buSzPts val="2800"/>
              <a:buNone/>
              <a:defRPr sz="2800">
                <a:solidFill>
                  <a:schemeClr val="accent1"/>
                </a:solidFill>
              </a:defRPr>
            </a:lvl8pPr>
            <a:lvl9pPr lvl="8" rtl="0">
              <a:spcBef>
                <a:spcPts val="0"/>
              </a:spcBef>
              <a:spcAft>
                <a:spcPts val="0"/>
              </a:spcAft>
              <a:buClr>
                <a:schemeClr val="accent1"/>
              </a:buClr>
              <a:buSzPts val="2800"/>
              <a:buNone/>
              <a:defRPr sz="2800">
                <a:solidFill>
                  <a:schemeClr val="accen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doi.org/10.1002/jmv.26095" TargetMode="External"/><Relationship Id="rId4" Type="http://schemas.openxmlformats.org/officeDocument/2006/relationships/hyperlink" Target="https://ssrn.com/abstract=3612850" TargetMode="External"/><Relationship Id="rId5"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p:nvPr/>
        </p:nvSpPr>
        <p:spPr>
          <a:xfrm>
            <a:off x="-55300" y="1731750"/>
            <a:ext cx="5081400" cy="16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txBox="1"/>
          <p:nvPr>
            <p:ph type="ctrTitle"/>
          </p:nvPr>
        </p:nvSpPr>
        <p:spPr>
          <a:xfrm>
            <a:off x="267725" y="2056650"/>
            <a:ext cx="4878000" cy="10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1"/>
                </a:solidFill>
              </a:rPr>
              <a:t>Evaluating US Socioeconomic Factors of COVID-Confirmed Cases</a:t>
            </a:r>
            <a:endParaRPr sz="2100">
              <a:solidFill>
                <a:schemeClr val="accent1"/>
              </a:solidFill>
            </a:endParaRPr>
          </a:p>
        </p:txBody>
      </p:sp>
      <p:sp>
        <p:nvSpPr>
          <p:cNvPr id="297" name="Google Shape;297;p34"/>
          <p:cNvSpPr txBox="1"/>
          <p:nvPr>
            <p:ph idx="1" type="subTitle"/>
          </p:nvPr>
        </p:nvSpPr>
        <p:spPr>
          <a:xfrm>
            <a:off x="924625" y="4113200"/>
            <a:ext cx="34308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 415/615 Regression</a:t>
            </a:r>
            <a:endParaRPr/>
          </a:p>
          <a:p>
            <a:pPr indent="0" lvl="0" marL="0" rtl="0" algn="l">
              <a:spcBef>
                <a:spcPts val="0"/>
              </a:spcBef>
              <a:spcAft>
                <a:spcPts val="0"/>
              </a:spcAft>
              <a:buNone/>
            </a:pPr>
            <a:r>
              <a:rPr lang="en"/>
              <a:t>Yunting Chiu, Chi Yun Liu, Ana Lim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98" name="Google Shape;298;p34"/>
          <p:cNvCxnSpPr/>
          <p:nvPr/>
        </p:nvCxnSpPr>
        <p:spPr>
          <a:xfrm rot="10800000">
            <a:off x="981700" y="4940300"/>
            <a:ext cx="5530800" cy="0"/>
          </a:xfrm>
          <a:prstGeom prst="straightConnector1">
            <a:avLst/>
          </a:prstGeom>
          <a:noFill/>
          <a:ln cap="flat" cmpd="sng" w="19050">
            <a:solidFill>
              <a:srgbClr val="FFFFFF"/>
            </a:solidFill>
            <a:prstDash val="solid"/>
            <a:round/>
            <a:headEnd len="med" w="med" type="none"/>
            <a:tailEnd len="med" w="med" type="none"/>
          </a:ln>
        </p:spPr>
      </p:cxnSp>
      <p:cxnSp>
        <p:nvCxnSpPr>
          <p:cNvPr id="299" name="Google Shape;299;p34"/>
          <p:cNvCxnSpPr/>
          <p:nvPr/>
        </p:nvCxnSpPr>
        <p:spPr>
          <a:xfrm rot="10800000">
            <a:off x="4348475" y="203200"/>
            <a:ext cx="4203300" cy="0"/>
          </a:xfrm>
          <a:prstGeom prst="straightConnector1">
            <a:avLst/>
          </a:prstGeom>
          <a:noFill/>
          <a:ln cap="flat" cmpd="sng" w="19050">
            <a:solidFill>
              <a:schemeClr val="accent1"/>
            </a:solidFill>
            <a:prstDash val="solid"/>
            <a:round/>
            <a:headEnd len="med" w="med" type="none"/>
            <a:tailEnd len="med" w="med" type="none"/>
          </a:ln>
        </p:spPr>
      </p:cxnSp>
      <p:cxnSp>
        <p:nvCxnSpPr>
          <p:cNvPr id="300" name="Google Shape;300;p34"/>
          <p:cNvCxnSpPr/>
          <p:nvPr/>
        </p:nvCxnSpPr>
        <p:spPr>
          <a:xfrm rot="10800000">
            <a:off x="4355425" y="203200"/>
            <a:ext cx="2979600" cy="0"/>
          </a:xfrm>
          <a:prstGeom prst="straightConnector1">
            <a:avLst/>
          </a:prstGeom>
          <a:noFill/>
          <a:ln cap="flat" cmpd="sng" w="19050">
            <a:solidFill>
              <a:srgbClr val="FFFFFF"/>
            </a:solidFill>
            <a:prstDash val="solid"/>
            <a:round/>
            <a:headEnd len="med" w="med" type="none"/>
            <a:tailEnd len="med" w="med" type="none"/>
          </a:ln>
        </p:spPr>
      </p:cxnSp>
      <p:pic>
        <p:nvPicPr>
          <p:cNvPr id="301" name="Google Shape;301;p34"/>
          <p:cNvPicPr preferRelativeResize="0"/>
          <p:nvPr/>
        </p:nvPicPr>
        <p:blipFill>
          <a:blip r:embed="rId3">
            <a:alphaModFix/>
          </a:blip>
          <a:stretch>
            <a:fillRect/>
          </a:stretch>
        </p:blipFill>
        <p:spPr>
          <a:xfrm>
            <a:off x="4853000" y="817975"/>
            <a:ext cx="4152900" cy="329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b="6025" l="0" r="0" t="6016"/>
          <a:stretch/>
        </p:blipFill>
        <p:spPr>
          <a:xfrm>
            <a:off x="4420500" y="0"/>
            <a:ext cx="4723497" cy="1937796"/>
          </a:xfrm>
          <a:prstGeom prst="rect">
            <a:avLst/>
          </a:prstGeom>
          <a:noFill/>
          <a:ln>
            <a:noFill/>
          </a:ln>
        </p:spPr>
      </p:pic>
      <p:pic>
        <p:nvPicPr>
          <p:cNvPr id="376" name="Google Shape;376;p43"/>
          <p:cNvPicPr preferRelativeResize="0"/>
          <p:nvPr/>
        </p:nvPicPr>
        <p:blipFill rotWithShape="1">
          <a:blip r:embed="rId4">
            <a:alphaModFix/>
          </a:blip>
          <a:srcRect b="7519" l="0" r="0" t="7511"/>
          <a:stretch/>
        </p:blipFill>
        <p:spPr>
          <a:xfrm>
            <a:off x="4420500" y="1937800"/>
            <a:ext cx="4723495" cy="1937795"/>
          </a:xfrm>
          <a:prstGeom prst="rect">
            <a:avLst/>
          </a:prstGeom>
          <a:noFill/>
          <a:ln>
            <a:noFill/>
          </a:ln>
        </p:spPr>
      </p:pic>
      <p:sp>
        <p:nvSpPr>
          <p:cNvPr id="377" name="Google Shape;377;p43"/>
          <p:cNvSpPr txBox="1"/>
          <p:nvPr>
            <p:ph type="title"/>
          </p:nvPr>
        </p:nvSpPr>
        <p:spPr>
          <a:xfrm>
            <a:off x="311700" y="467375"/>
            <a:ext cx="3954600" cy="27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Data (Count by county)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582400" y="2946050"/>
            <a:ext cx="8043000" cy="10869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t>We only focused on Confirmed C</a:t>
            </a:r>
            <a:r>
              <a:rPr lang="en"/>
              <a:t>ases &amp; </a:t>
            </a:r>
            <a:r>
              <a:rPr lang="en"/>
              <a:t>Death Cases in the US from January 22, 2020 to January 22, 2021.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Racial demographics and median income were added as new variables.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88" name="Google Shape;388;p45"/>
          <p:cNvSpPr txBox="1"/>
          <p:nvPr>
            <p:ph idx="2" type="body"/>
          </p:nvPr>
        </p:nvSpPr>
        <p:spPr>
          <a:xfrm>
            <a:off x="50983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89" name="Google Shape;389;p45"/>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Exploratory Data Analysis</a:t>
            </a:r>
            <a:endParaRPr sz="2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90" name="Google Shape;390;p45"/>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391" name="Google Shape;391;p45"/>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392" name="Google Shape;392;p45"/>
          <p:cNvPicPr preferRelativeResize="0"/>
          <p:nvPr/>
        </p:nvPicPr>
        <p:blipFill>
          <a:blip r:embed="rId3">
            <a:alphaModFix/>
          </a:blip>
          <a:stretch>
            <a:fillRect/>
          </a:stretch>
        </p:blipFill>
        <p:spPr>
          <a:xfrm>
            <a:off x="76200" y="1073375"/>
            <a:ext cx="8991600" cy="3508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98" name="Google Shape;398;p46"/>
          <p:cNvSpPr txBox="1"/>
          <p:nvPr>
            <p:ph idx="2" type="body"/>
          </p:nvPr>
        </p:nvSpPr>
        <p:spPr>
          <a:xfrm>
            <a:off x="5098350" y="4314150"/>
            <a:ext cx="3131400" cy="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(Jan. 22, 2020 to Jan. 22, 2021)</a:t>
            </a:r>
            <a:endParaRPr/>
          </a:p>
        </p:txBody>
      </p:sp>
      <p:sp>
        <p:nvSpPr>
          <p:cNvPr id="399" name="Google Shape;399;p46"/>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Top 5 Confirmed Covid-19 Cases </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0" name="Google Shape;400;p46"/>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01" name="Google Shape;401;p46"/>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402" name="Google Shape;402;p46"/>
          <p:cNvPicPr preferRelativeResize="0"/>
          <p:nvPr/>
        </p:nvPicPr>
        <p:blipFill>
          <a:blip r:embed="rId3">
            <a:alphaModFix/>
          </a:blip>
          <a:stretch>
            <a:fillRect/>
          </a:stretch>
        </p:blipFill>
        <p:spPr>
          <a:xfrm>
            <a:off x="808875" y="703950"/>
            <a:ext cx="6607326" cy="3610200"/>
          </a:xfrm>
          <a:prstGeom prst="rect">
            <a:avLst/>
          </a:prstGeom>
          <a:noFill/>
          <a:ln>
            <a:noFill/>
          </a:ln>
        </p:spPr>
      </p:pic>
      <p:sp>
        <p:nvSpPr>
          <p:cNvPr id="403" name="Google Shape;403;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04" name="Google Shape;404;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05" name="Google Shape;405;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Top 5 Death Cases</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1" name="Google Shape;411;p47"/>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12" name="Google Shape;412;p47"/>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413" name="Google Shape;413;p47"/>
          <p:cNvPicPr preferRelativeResize="0"/>
          <p:nvPr/>
        </p:nvPicPr>
        <p:blipFill>
          <a:blip r:embed="rId3">
            <a:alphaModFix/>
          </a:blip>
          <a:stretch>
            <a:fillRect/>
          </a:stretch>
        </p:blipFill>
        <p:spPr>
          <a:xfrm>
            <a:off x="430625" y="747600"/>
            <a:ext cx="7550450" cy="3464700"/>
          </a:xfrm>
          <a:prstGeom prst="rect">
            <a:avLst/>
          </a:prstGeom>
          <a:noFill/>
          <a:ln>
            <a:noFill/>
          </a:ln>
        </p:spPr>
      </p:pic>
      <p:sp>
        <p:nvSpPr>
          <p:cNvPr id="414" name="Google Shape;414;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15" name="Google Shape;415;p47"/>
          <p:cNvSpPr txBox="1"/>
          <p:nvPr/>
        </p:nvSpPr>
        <p:spPr>
          <a:xfrm>
            <a:off x="5430575" y="4258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(Jan. 22, 2020 to Jan. 22, 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421" name="Google Shape;421;p48"/>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 Visualization</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48"/>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23" name="Google Shape;423;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24" name="Google Shape;424;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25" name="Google Shape;425;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26" name="Google Shape;426;p48"/>
          <p:cNvPicPr preferRelativeResize="0"/>
          <p:nvPr/>
        </p:nvPicPr>
        <p:blipFill>
          <a:blip r:embed="rId3">
            <a:alphaModFix/>
          </a:blip>
          <a:stretch>
            <a:fillRect/>
          </a:stretch>
        </p:blipFill>
        <p:spPr>
          <a:xfrm>
            <a:off x="1080925" y="749575"/>
            <a:ext cx="6271475" cy="3910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9"/>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Dataset for Regression Model</a:t>
            </a:r>
            <a:endParaRPr sz="2300"/>
          </a:p>
          <a:p>
            <a:pPr indent="0" lvl="0" marL="0" rtl="0" algn="l">
              <a:spcBef>
                <a:spcPts val="0"/>
              </a:spcBef>
              <a:spcAft>
                <a:spcPts val="0"/>
              </a:spcAft>
              <a:buNone/>
            </a:pPr>
            <a:r>
              <a:t/>
            </a:r>
            <a:endParaRPr sz="2300"/>
          </a:p>
        </p:txBody>
      </p:sp>
      <p:sp>
        <p:nvSpPr>
          <p:cNvPr id="432" name="Google Shape;432;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33" name="Google Shape;433;p49"/>
          <p:cNvPicPr preferRelativeResize="0"/>
          <p:nvPr/>
        </p:nvPicPr>
        <p:blipFill>
          <a:blip r:embed="rId3">
            <a:alphaModFix/>
          </a:blip>
          <a:stretch>
            <a:fillRect/>
          </a:stretch>
        </p:blipFill>
        <p:spPr>
          <a:xfrm>
            <a:off x="1236900" y="903000"/>
            <a:ext cx="5844375" cy="376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Descriptive Statistics</a:t>
            </a:r>
            <a:endParaRPr sz="2300"/>
          </a:p>
          <a:p>
            <a:pPr indent="0" lvl="0" marL="0" rtl="0" algn="l">
              <a:spcBef>
                <a:spcPts val="0"/>
              </a:spcBef>
              <a:spcAft>
                <a:spcPts val="0"/>
              </a:spcAft>
              <a:buNone/>
            </a:pPr>
            <a:r>
              <a:t/>
            </a:r>
            <a:endParaRPr sz="2300"/>
          </a:p>
        </p:txBody>
      </p:sp>
      <p:sp>
        <p:nvSpPr>
          <p:cNvPr id="439" name="Google Shape;439;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40" name="Google Shape;440;p50"/>
          <p:cNvPicPr preferRelativeResize="0"/>
          <p:nvPr/>
        </p:nvPicPr>
        <p:blipFill>
          <a:blip r:embed="rId3">
            <a:alphaModFix/>
          </a:blip>
          <a:stretch>
            <a:fillRect/>
          </a:stretch>
        </p:blipFill>
        <p:spPr>
          <a:xfrm>
            <a:off x="152400" y="1106300"/>
            <a:ext cx="8839199" cy="275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Descriptive Statistics</a:t>
            </a:r>
            <a:endParaRPr sz="2300"/>
          </a:p>
          <a:p>
            <a:pPr indent="0" lvl="0" marL="0" rtl="0" algn="l">
              <a:spcBef>
                <a:spcPts val="0"/>
              </a:spcBef>
              <a:spcAft>
                <a:spcPts val="0"/>
              </a:spcAft>
              <a:buNone/>
            </a:pPr>
            <a:r>
              <a:t/>
            </a:r>
            <a:endParaRPr sz="2300"/>
          </a:p>
        </p:txBody>
      </p:sp>
      <p:sp>
        <p:nvSpPr>
          <p:cNvPr id="446" name="Google Shape;446;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47" name="Google Shape;447;p51"/>
          <p:cNvPicPr preferRelativeResize="0"/>
          <p:nvPr/>
        </p:nvPicPr>
        <p:blipFill>
          <a:blip r:embed="rId3">
            <a:alphaModFix/>
          </a:blip>
          <a:stretch>
            <a:fillRect/>
          </a:stretch>
        </p:blipFill>
        <p:spPr>
          <a:xfrm>
            <a:off x="152400" y="1106300"/>
            <a:ext cx="8839199" cy="2753675"/>
          </a:xfrm>
          <a:prstGeom prst="rect">
            <a:avLst/>
          </a:prstGeom>
          <a:noFill/>
          <a:ln>
            <a:noFill/>
          </a:ln>
        </p:spPr>
      </p:pic>
      <p:sp>
        <p:nvSpPr>
          <p:cNvPr id="448" name="Google Shape;448;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49" name="Google Shape;449;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0" name="Google Shape;450;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1" name="Google Shape;451;p51"/>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sp>
        <p:nvSpPr>
          <p:cNvPr id="452" name="Google Shape;452;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3" name="Google Shape;453;p51"/>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54" name="Google Shape;454;p51"/>
          <p:cNvSpPr txBox="1"/>
          <p:nvPr/>
        </p:nvSpPr>
        <p:spPr>
          <a:xfrm>
            <a:off x="152400" y="2472075"/>
            <a:ext cx="4488600" cy="901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55" name="Google Shape;455;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2"/>
          <p:cNvPicPr preferRelativeResize="0"/>
          <p:nvPr/>
        </p:nvPicPr>
        <p:blipFill rotWithShape="1">
          <a:blip r:embed="rId3">
            <a:alphaModFix/>
          </a:blip>
          <a:srcRect b="0" l="5555" r="5555" t="0"/>
          <a:stretch/>
        </p:blipFill>
        <p:spPr>
          <a:xfrm>
            <a:off x="4572000" y="0"/>
            <a:ext cx="4572000" cy="5143501"/>
          </a:xfrm>
          <a:prstGeom prst="rect">
            <a:avLst/>
          </a:prstGeom>
          <a:noFill/>
          <a:ln>
            <a:noFill/>
          </a:ln>
        </p:spPr>
      </p:pic>
      <p:sp>
        <p:nvSpPr>
          <p:cNvPr id="461" name="Google Shape;461;p52"/>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Model Assumptions</a:t>
            </a:r>
            <a:endParaRPr/>
          </a:p>
        </p:txBody>
      </p:sp>
      <p:sp>
        <p:nvSpPr>
          <p:cNvPr id="462" name="Google Shape;462;p52"/>
          <p:cNvSpPr txBox="1"/>
          <p:nvPr>
            <p:ph idx="1" type="body"/>
          </p:nvPr>
        </p:nvSpPr>
        <p:spPr>
          <a:xfrm>
            <a:off x="311700" y="2234525"/>
            <a:ext cx="3889500" cy="23343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Multicollinearity</a:t>
            </a:r>
            <a:endParaRPr/>
          </a:p>
          <a:p>
            <a:pPr indent="-317500" lvl="0" marL="457200" rtl="0" algn="l">
              <a:spcBef>
                <a:spcPts val="1600"/>
              </a:spcBef>
              <a:spcAft>
                <a:spcPts val="0"/>
              </a:spcAft>
              <a:buSzPts val="1400"/>
              <a:buChar char="●"/>
            </a:pPr>
            <a:r>
              <a:rPr lang="en"/>
              <a:t>Independence</a:t>
            </a:r>
            <a:endParaRPr/>
          </a:p>
          <a:p>
            <a:pPr indent="-317500" lvl="0" marL="457200" rtl="0" algn="l">
              <a:spcBef>
                <a:spcPts val="1600"/>
              </a:spcBef>
              <a:spcAft>
                <a:spcPts val="0"/>
              </a:spcAft>
              <a:buSzPts val="1400"/>
              <a:buChar char="●"/>
            </a:pPr>
            <a:r>
              <a:rPr lang="en"/>
              <a:t>Linearity</a:t>
            </a:r>
            <a:endParaRPr/>
          </a:p>
          <a:p>
            <a:pPr indent="-317500" lvl="0" marL="457200" rtl="0" algn="l">
              <a:spcBef>
                <a:spcPts val="1600"/>
              </a:spcBef>
              <a:spcAft>
                <a:spcPts val="0"/>
              </a:spcAft>
              <a:buSzPts val="1400"/>
              <a:buChar char="●"/>
            </a:pPr>
            <a:r>
              <a:rPr lang="en"/>
              <a:t>Homoscedasticity</a:t>
            </a:r>
            <a:endParaRPr/>
          </a:p>
          <a:p>
            <a:pPr indent="-317500" lvl="0" marL="457200" rtl="0" algn="l">
              <a:spcBef>
                <a:spcPts val="1600"/>
              </a:spcBef>
              <a:spcAft>
                <a:spcPts val="1600"/>
              </a:spcAft>
              <a:buSzPts val="1400"/>
              <a:buChar char="●"/>
            </a:pPr>
            <a:r>
              <a:rPr lang="en"/>
              <a:t>Normality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7" name="Google Shape;307;p35"/>
          <p:cNvSpPr txBox="1"/>
          <p:nvPr>
            <p:ph idx="1" type="subTitle"/>
          </p:nvPr>
        </p:nvSpPr>
        <p:spPr>
          <a:xfrm>
            <a:off x="1355725" y="991934"/>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introduction of our research</a:t>
            </a:r>
            <a:endParaRPr/>
          </a:p>
        </p:txBody>
      </p:sp>
      <p:sp>
        <p:nvSpPr>
          <p:cNvPr id="308" name="Google Shape;308;p35"/>
          <p:cNvSpPr txBox="1"/>
          <p:nvPr>
            <p:ph idx="2" type="title"/>
          </p:nvPr>
        </p:nvSpPr>
        <p:spPr>
          <a:xfrm>
            <a:off x="689200" y="6197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0</a:t>
            </a:r>
            <a:r>
              <a:rPr lang="en"/>
              <a:t>0</a:t>
            </a:r>
            <a:r>
              <a:rPr lang="en">
                <a:solidFill>
                  <a:schemeClr val="accent2"/>
                </a:solidFill>
              </a:rPr>
              <a:t>.</a:t>
            </a:r>
            <a:endParaRPr>
              <a:solidFill>
                <a:schemeClr val="accent2"/>
              </a:solidFill>
            </a:endParaRPr>
          </a:p>
        </p:txBody>
      </p:sp>
      <p:sp>
        <p:nvSpPr>
          <p:cNvPr id="309" name="Google Shape;309;p35"/>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PROCESS</a:t>
            </a:r>
            <a:endParaRPr/>
          </a:p>
        </p:txBody>
      </p:sp>
      <p:sp>
        <p:nvSpPr>
          <p:cNvPr id="310" name="Google Shape;310;p35"/>
          <p:cNvSpPr txBox="1"/>
          <p:nvPr>
            <p:ph idx="4" type="subTitle"/>
          </p:nvPr>
        </p:nvSpPr>
        <p:spPr>
          <a:xfrm>
            <a:off x="1355725" y="1777146"/>
            <a:ext cx="3957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Discussion of literature review and the question of interest</a:t>
            </a:r>
            <a:endParaRPr/>
          </a:p>
        </p:txBody>
      </p:sp>
      <p:sp>
        <p:nvSpPr>
          <p:cNvPr id="311" name="Google Shape;311;p35"/>
          <p:cNvSpPr txBox="1"/>
          <p:nvPr>
            <p:ph idx="5" type="title"/>
          </p:nvPr>
        </p:nvSpPr>
        <p:spPr>
          <a:xfrm>
            <a:off x="689200" y="140498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2" name="Google Shape;312;p35"/>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USING R</a:t>
            </a:r>
            <a:endParaRPr/>
          </a:p>
        </p:txBody>
      </p:sp>
      <p:sp>
        <p:nvSpPr>
          <p:cNvPr id="313" name="Google Shape;313;p35"/>
          <p:cNvSpPr txBox="1"/>
          <p:nvPr>
            <p:ph idx="7" type="subTitle"/>
          </p:nvPr>
        </p:nvSpPr>
        <p:spPr>
          <a:xfrm>
            <a:off x="1355725" y="2562375"/>
            <a:ext cx="3957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Applying our research to conduct linear regression analysis using R</a:t>
            </a:r>
            <a:endParaRPr/>
          </a:p>
        </p:txBody>
      </p:sp>
      <p:sp>
        <p:nvSpPr>
          <p:cNvPr id="314" name="Google Shape;314;p35"/>
          <p:cNvSpPr txBox="1"/>
          <p:nvPr>
            <p:ph idx="8" type="title"/>
          </p:nvPr>
        </p:nvSpPr>
        <p:spPr>
          <a:xfrm>
            <a:off x="689200" y="219021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5" name="Google Shape;315;p35"/>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316" name="Google Shape;316;p35"/>
          <p:cNvSpPr txBox="1"/>
          <p:nvPr>
            <p:ph idx="13" type="subTitle"/>
          </p:nvPr>
        </p:nvSpPr>
        <p:spPr>
          <a:xfrm>
            <a:off x="1355725" y="3347609"/>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conclusion of our analysis</a:t>
            </a:r>
            <a:endParaRPr/>
          </a:p>
        </p:txBody>
      </p:sp>
      <p:sp>
        <p:nvSpPr>
          <p:cNvPr id="317" name="Google Shape;317;p35"/>
          <p:cNvSpPr txBox="1"/>
          <p:nvPr>
            <p:ph idx="14" type="title"/>
          </p:nvPr>
        </p:nvSpPr>
        <p:spPr>
          <a:xfrm>
            <a:off x="689200" y="297543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8" name="Google Shape;318;p35"/>
          <p:cNvSpPr txBox="1"/>
          <p:nvPr>
            <p:ph idx="15" type="title"/>
          </p:nvPr>
        </p:nvSpPr>
        <p:spPr>
          <a:xfrm>
            <a:off x="1355725" y="391083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19" name="Google Shape;319;p35"/>
          <p:cNvSpPr txBox="1"/>
          <p:nvPr>
            <p:ph idx="16" type="subTitle"/>
          </p:nvPr>
        </p:nvSpPr>
        <p:spPr>
          <a:xfrm>
            <a:off x="1355725" y="4132834"/>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Time for questions </a:t>
            </a:r>
            <a:endParaRPr/>
          </a:p>
        </p:txBody>
      </p:sp>
      <p:sp>
        <p:nvSpPr>
          <p:cNvPr id="320" name="Google Shape;320;p35"/>
          <p:cNvSpPr txBox="1"/>
          <p:nvPr>
            <p:ph idx="17" type="title"/>
          </p:nvPr>
        </p:nvSpPr>
        <p:spPr>
          <a:xfrm>
            <a:off x="689200" y="37606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321" name="Google Shape;321;p35"/>
          <p:cNvPicPr preferRelativeResize="0"/>
          <p:nvPr/>
        </p:nvPicPr>
        <p:blipFill>
          <a:blip r:embed="rId3">
            <a:alphaModFix/>
          </a:blip>
          <a:stretch>
            <a:fillRect/>
          </a:stretch>
        </p:blipFill>
        <p:spPr>
          <a:xfrm>
            <a:off x="5551815" y="0"/>
            <a:ext cx="3587590" cy="2562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Multicollinearity</a:t>
            </a:r>
            <a:endParaRPr sz="2300"/>
          </a:p>
          <a:p>
            <a:pPr indent="0" lvl="0" marL="0" rtl="0" algn="l">
              <a:spcBef>
                <a:spcPts val="0"/>
              </a:spcBef>
              <a:spcAft>
                <a:spcPts val="0"/>
              </a:spcAft>
              <a:buNone/>
            </a:pPr>
            <a:r>
              <a:t/>
            </a:r>
            <a:endParaRPr sz="2300"/>
          </a:p>
        </p:txBody>
      </p:sp>
      <p:sp>
        <p:nvSpPr>
          <p:cNvPr id="468" name="Google Shape;468;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69" name="Google Shape;469;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0" name="Google Shape;470;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1" name="Google Shape;471;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2" name="Google Shape;472;p53"/>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73" name="Google Shape;473;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4" name="Google Shape;474;p53"/>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75" name="Google Shape;475;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76" name="Google Shape;476;p53"/>
          <p:cNvPicPr preferRelativeResize="0"/>
          <p:nvPr/>
        </p:nvPicPr>
        <p:blipFill>
          <a:blip r:embed="rId3">
            <a:alphaModFix/>
          </a:blip>
          <a:stretch>
            <a:fillRect/>
          </a:stretch>
        </p:blipFill>
        <p:spPr>
          <a:xfrm>
            <a:off x="240125" y="615600"/>
            <a:ext cx="8013400" cy="4044275"/>
          </a:xfrm>
          <a:prstGeom prst="rect">
            <a:avLst/>
          </a:prstGeom>
          <a:noFill/>
          <a:ln>
            <a:noFill/>
          </a:ln>
        </p:spPr>
      </p:pic>
      <p:sp>
        <p:nvSpPr>
          <p:cNvPr id="477" name="Google Shape;477;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370272" y="11097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Multicollinearity</a:t>
            </a:r>
            <a:endParaRPr sz="2300"/>
          </a:p>
          <a:p>
            <a:pPr indent="0" lvl="0" marL="0" rtl="0" algn="l">
              <a:spcBef>
                <a:spcPts val="0"/>
              </a:spcBef>
              <a:spcAft>
                <a:spcPts val="0"/>
              </a:spcAft>
              <a:buNone/>
            </a:pPr>
            <a:r>
              <a:t/>
            </a:r>
            <a:endParaRPr sz="2300"/>
          </a:p>
        </p:txBody>
      </p:sp>
      <p:sp>
        <p:nvSpPr>
          <p:cNvPr id="483" name="Google Shape;483;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4" name="Google Shape;484;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5" name="Google Shape;485;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6" name="Google Shape;486;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7" name="Google Shape;487;p54"/>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88" name="Google Shape;488;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9" name="Google Shape;489;p54"/>
          <p:cNvSpPr txBox="1"/>
          <p:nvPr/>
        </p:nvSpPr>
        <p:spPr>
          <a:xfrm>
            <a:off x="-103675"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490" name="Google Shape;490;p54"/>
          <p:cNvPicPr preferRelativeResize="0"/>
          <p:nvPr/>
        </p:nvPicPr>
        <p:blipFill>
          <a:blip r:embed="rId3">
            <a:alphaModFix/>
          </a:blip>
          <a:stretch>
            <a:fillRect/>
          </a:stretch>
        </p:blipFill>
        <p:spPr>
          <a:xfrm>
            <a:off x="88600" y="615600"/>
            <a:ext cx="6474735" cy="4070699"/>
          </a:xfrm>
          <a:prstGeom prst="rect">
            <a:avLst/>
          </a:prstGeom>
          <a:noFill/>
          <a:ln>
            <a:noFill/>
          </a:ln>
        </p:spPr>
      </p:pic>
      <p:sp>
        <p:nvSpPr>
          <p:cNvPr id="491" name="Google Shape;491;p54"/>
          <p:cNvSpPr txBox="1"/>
          <p:nvPr/>
        </p:nvSpPr>
        <p:spPr>
          <a:xfrm>
            <a:off x="6778250" y="1028700"/>
            <a:ext cx="2089200" cy="1723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000" u="sng">
                <a:solidFill>
                  <a:srgbClr val="FF0000"/>
                </a:solidFill>
              </a:rPr>
              <a:t>GOAL</a:t>
            </a:r>
            <a:endParaRPr b="1" sz="2000" u="sng">
              <a:solidFill>
                <a:srgbClr val="FF0000"/>
              </a:solidFill>
            </a:endParaRPr>
          </a:p>
          <a:p>
            <a:pPr indent="0" lvl="0" marL="0" rtl="0" algn="ctr">
              <a:lnSpc>
                <a:spcPct val="200000"/>
              </a:lnSpc>
              <a:spcBef>
                <a:spcPts val="0"/>
              </a:spcBef>
              <a:spcAft>
                <a:spcPts val="0"/>
              </a:spcAft>
              <a:buNone/>
            </a:pPr>
            <a:r>
              <a:rPr b="1" lang="en" sz="2000">
                <a:solidFill>
                  <a:srgbClr val="FF0000"/>
                </a:solidFill>
              </a:rPr>
              <a:t>Tolerance &gt; 0.1</a:t>
            </a:r>
            <a:endParaRPr b="1" sz="2000">
              <a:solidFill>
                <a:srgbClr val="FF0000"/>
              </a:solidFill>
            </a:endParaRPr>
          </a:p>
          <a:p>
            <a:pPr indent="0" lvl="0" marL="0" rtl="0" algn="ctr">
              <a:lnSpc>
                <a:spcPct val="200000"/>
              </a:lnSpc>
              <a:spcBef>
                <a:spcPts val="0"/>
              </a:spcBef>
              <a:spcAft>
                <a:spcPts val="0"/>
              </a:spcAft>
              <a:buNone/>
            </a:pPr>
            <a:r>
              <a:rPr b="1" lang="en" sz="2000">
                <a:solidFill>
                  <a:srgbClr val="FF0000"/>
                </a:solidFill>
              </a:rPr>
              <a:t>VIF &lt; 10</a:t>
            </a:r>
            <a:endParaRPr b="1" sz="20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5"/>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a:t>
            </a:r>
            <a:r>
              <a:rPr lang="en" sz="2300"/>
              <a:t>Remediation - Removing Highly Correlated Predictors</a:t>
            </a:r>
            <a:endParaRPr sz="2300"/>
          </a:p>
          <a:p>
            <a:pPr indent="0" lvl="0" marL="0" rtl="0" algn="l">
              <a:spcBef>
                <a:spcPts val="0"/>
              </a:spcBef>
              <a:spcAft>
                <a:spcPts val="0"/>
              </a:spcAft>
              <a:buNone/>
            </a:pPr>
            <a:r>
              <a:t/>
            </a:r>
            <a:endParaRPr sz="2300"/>
          </a:p>
        </p:txBody>
      </p:sp>
      <p:sp>
        <p:nvSpPr>
          <p:cNvPr id="497" name="Google Shape;497;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98" name="Google Shape;498;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99" name="Google Shape;499;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00" name="Google Shape;500;p55"/>
          <p:cNvSpPr txBox="1"/>
          <p:nvPr/>
        </p:nvSpPr>
        <p:spPr>
          <a:xfrm>
            <a:off x="1810200" y="-39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01" name="Google Shape;501;p55"/>
          <p:cNvPicPr preferRelativeResize="0"/>
          <p:nvPr/>
        </p:nvPicPr>
        <p:blipFill>
          <a:blip r:embed="rId3">
            <a:alphaModFix/>
          </a:blip>
          <a:stretch>
            <a:fillRect/>
          </a:stretch>
        </p:blipFill>
        <p:spPr>
          <a:xfrm>
            <a:off x="678700" y="702575"/>
            <a:ext cx="6820435" cy="4001426"/>
          </a:xfrm>
          <a:prstGeom prst="rect">
            <a:avLst/>
          </a:prstGeom>
          <a:noFill/>
          <a:ln>
            <a:noFill/>
          </a:ln>
        </p:spPr>
      </p:pic>
      <p:cxnSp>
        <p:nvCxnSpPr>
          <p:cNvPr id="502" name="Google Shape;502;p55"/>
          <p:cNvCxnSpPr/>
          <p:nvPr/>
        </p:nvCxnSpPr>
        <p:spPr>
          <a:xfrm flipH="1" rot="10800000">
            <a:off x="1754350" y="1228150"/>
            <a:ext cx="3803700" cy="318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Remaining Variables</a:t>
            </a:r>
            <a:endParaRPr/>
          </a:p>
        </p:txBody>
      </p:sp>
      <p:sp>
        <p:nvSpPr>
          <p:cNvPr id="508" name="Google Shape;508;p56"/>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"confirmed"                                       </a:t>
            </a:r>
            <a:endParaRPr/>
          </a:p>
          <a:p>
            <a:pPr indent="0" lvl="0" marL="0" rtl="0" algn="l">
              <a:spcBef>
                <a:spcPts val="1600"/>
              </a:spcBef>
              <a:spcAft>
                <a:spcPts val="0"/>
              </a:spcAft>
              <a:buNone/>
            </a:pPr>
            <a:r>
              <a:rPr lang="en"/>
              <a:t>[2] "deaths"                                          </a:t>
            </a:r>
            <a:endParaRPr/>
          </a:p>
          <a:p>
            <a:pPr indent="0" lvl="0" marL="0" rtl="0" algn="l">
              <a:spcBef>
                <a:spcPts val="1600"/>
              </a:spcBef>
              <a:spcAft>
                <a:spcPts val="0"/>
              </a:spcAft>
              <a:buNone/>
            </a:pPr>
            <a:r>
              <a:rPr lang="en"/>
              <a:t>[3] "American_Indian_and_Alaska_Native_alone"         </a:t>
            </a:r>
            <a:endParaRPr/>
          </a:p>
          <a:p>
            <a:pPr indent="0" lvl="0" marL="0" rtl="0" algn="l">
              <a:spcBef>
                <a:spcPts val="1600"/>
              </a:spcBef>
              <a:spcAft>
                <a:spcPts val="0"/>
              </a:spcAft>
              <a:buNone/>
            </a:pPr>
            <a:r>
              <a:rPr lang="en"/>
              <a:t>[4] "Asian_alone"                                     </a:t>
            </a:r>
            <a:endParaRPr/>
          </a:p>
          <a:p>
            <a:pPr indent="0" lvl="0" marL="0" rtl="0" algn="l">
              <a:spcBef>
                <a:spcPts val="1600"/>
              </a:spcBef>
              <a:spcAft>
                <a:spcPts val="0"/>
              </a:spcAft>
              <a:buNone/>
            </a:pPr>
            <a:r>
              <a:rPr lang="en"/>
              <a:t>[5] "Black_or_African_American_alone"                 </a:t>
            </a:r>
            <a:endParaRPr/>
          </a:p>
          <a:p>
            <a:pPr indent="0" lvl="0" marL="0" rtl="0" algn="l">
              <a:spcBef>
                <a:spcPts val="1600"/>
              </a:spcBef>
              <a:spcAft>
                <a:spcPts val="0"/>
              </a:spcAft>
              <a:buNone/>
            </a:pPr>
            <a:r>
              <a:rPr lang="en"/>
              <a:t>[6] </a:t>
            </a:r>
            <a:r>
              <a:rPr lang="en" sz="1300"/>
              <a:t>"Native_Hawaiian_and_Other_Pacific_Islander_alone"</a:t>
            </a:r>
            <a:endParaRPr sz="1300"/>
          </a:p>
          <a:p>
            <a:pPr indent="0" lvl="0" marL="0" rtl="0" algn="l">
              <a:spcBef>
                <a:spcPts val="1600"/>
              </a:spcBef>
              <a:spcAft>
                <a:spcPts val="0"/>
              </a:spcAft>
              <a:buNone/>
            </a:pPr>
            <a:r>
              <a:rPr lang="en"/>
              <a:t>[7] "White_alone"                                     </a:t>
            </a:r>
            <a:endParaRPr/>
          </a:p>
          <a:p>
            <a:pPr indent="0" lvl="0" marL="0" rtl="0" algn="l">
              <a:spcBef>
                <a:spcPts val="1600"/>
              </a:spcBef>
              <a:spcAft>
                <a:spcPts val="0"/>
              </a:spcAft>
              <a:buNone/>
            </a:pPr>
            <a:r>
              <a:rPr lang="en"/>
              <a:t>[8] "</a:t>
            </a:r>
            <a:r>
              <a:rPr lang="en"/>
              <a:t>HouseholdIncome</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Independence</a:t>
            </a:r>
            <a:endParaRPr/>
          </a:p>
        </p:txBody>
      </p:sp>
      <p:sp>
        <p:nvSpPr>
          <p:cNvPr id="514" name="Google Shape;514;p57"/>
          <p:cNvSpPr txBox="1"/>
          <p:nvPr>
            <p:ph idx="1" type="body"/>
          </p:nvPr>
        </p:nvSpPr>
        <p:spPr>
          <a:xfrm>
            <a:off x="2894475" y="1938950"/>
            <a:ext cx="5740800" cy="13134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1000"/>
              </a:spcBef>
              <a:spcAft>
                <a:spcPts val="0"/>
              </a:spcAft>
              <a:buSzPts val="2000"/>
              <a:buChar char="●"/>
            </a:pPr>
            <a:r>
              <a:rPr lang="en"/>
              <a:t>We would need to know more from the data providers to really assess this. </a:t>
            </a:r>
            <a:endParaRPr/>
          </a:p>
          <a:p>
            <a:pPr indent="-355600" lvl="0" marL="457200" rtl="0" algn="l">
              <a:lnSpc>
                <a:spcPct val="100000"/>
              </a:lnSpc>
              <a:spcBef>
                <a:spcPts val="1600"/>
              </a:spcBef>
              <a:spcAft>
                <a:spcPts val="1600"/>
              </a:spcAft>
              <a:buSzPts val="2000"/>
              <a:buChar char="●"/>
            </a:pPr>
            <a:r>
              <a:rPr lang="en"/>
              <a:t>We will assume it holds.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Linearity</a:t>
            </a:r>
            <a:endParaRPr sz="2300"/>
          </a:p>
          <a:p>
            <a:pPr indent="0" lvl="0" marL="0" rtl="0" algn="l">
              <a:spcBef>
                <a:spcPts val="0"/>
              </a:spcBef>
              <a:spcAft>
                <a:spcPts val="0"/>
              </a:spcAft>
              <a:buNone/>
            </a:pPr>
            <a:r>
              <a:t/>
            </a:r>
            <a:endParaRPr sz="2300"/>
          </a:p>
        </p:txBody>
      </p:sp>
      <p:sp>
        <p:nvSpPr>
          <p:cNvPr id="520" name="Google Shape;520;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1" name="Google Shape;521;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2" name="Google Shape;522;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3" name="Google Shape;523;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4" name="Google Shape;524;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25" name="Google Shape;525;p58"/>
          <p:cNvPicPr preferRelativeResize="0"/>
          <p:nvPr/>
        </p:nvPicPr>
        <p:blipFill>
          <a:blip r:embed="rId3">
            <a:alphaModFix/>
          </a:blip>
          <a:stretch>
            <a:fillRect/>
          </a:stretch>
        </p:blipFill>
        <p:spPr>
          <a:xfrm>
            <a:off x="1141225" y="691625"/>
            <a:ext cx="6545648" cy="404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Remediation - </a:t>
            </a:r>
            <a:r>
              <a:rPr lang="en" sz="2300"/>
              <a:t>Removing a Influential Outlier</a:t>
            </a:r>
            <a:endParaRPr sz="2300"/>
          </a:p>
          <a:p>
            <a:pPr indent="0" lvl="0" marL="0" rtl="0" algn="l">
              <a:spcBef>
                <a:spcPts val="0"/>
              </a:spcBef>
              <a:spcAft>
                <a:spcPts val="0"/>
              </a:spcAft>
              <a:buNone/>
            </a:pPr>
            <a:r>
              <a:t/>
            </a:r>
            <a:endParaRPr sz="2300"/>
          </a:p>
        </p:txBody>
      </p:sp>
      <p:sp>
        <p:nvSpPr>
          <p:cNvPr id="531" name="Google Shape;531;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2" name="Google Shape;532;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3" name="Google Shape;533;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4" name="Google Shape;534;p59"/>
          <p:cNvSpPr txBox="1"/>
          <p:nvPr/>
        </p:nvSpPr>
        <p:spPr>
          <a:xfrm>
            <a:off x="422325" y="686700"/>
            <a:ext cx="840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Take away the largest values of </a:t>
            </a:r>
            <a:r>
              <a:rPr b="1" lang="en">
                <a:latin typeface="Montserrat"/>
                <a:ea typeface="Montserrat"/>
                <a:cs typeface="Montserrat"/>
                <a:sym typeface="Montserrat"/>
              </a:rPr>
              <a:t>cooks</a:t>
            </a:r>
            <a:r>
              <a:rPr lang="en">
                <a:latin typeface="Montserrat"/>
                <a:ea typeface="Montserrat"/>
                <a:cs typeface="Montserrat"/>
                <a:sym typeface="Montserrat"/>
              </a:rPr>
              <a:t> and </a:t>
            </a:r>
            <a:r>
              <a:rPr b="1" lang="en">
                <a:latin typeface="Montserrat"/>
                <a:ea typeface="Montserrat"/>
                <a:cs typeface="Montserrat"/>
                <a:sym typeface="Montserrat"/>
              </a:rPr>
              <a:t>leverage</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35" name="Google Shape;535;p59"/>
          <p:cNvPicPr preferRelativeResize="0"/>
          <p:nvPr/>
        </p:nvPicPr>
        <p:blipFill>
          <a:blip r:embed="rId3">
            <a:alphaModFix/>
          </a:blip>
          <a:stretch>
            <a:fillRect/>
          </a:stretch>
        </p:blipFill>
        <p:spPr>
          <a:xfrm>
            <a:off x="1571825" y="1230525"/>
            <a:ext cx="5705500" cy="3489450"/>
          </a:xfrm>
          <a:prstGeom prst="rect">
            <a:avLst/>
          </a:prstGeom>
          <a:noFill/>
          <a:ln>
            <a:noFill/>
          </a:ln>
        </p:spPr>
      </p:pic>
      <p:sp>
        <p:nvSpPr>
          <p:cNvPr id="536" name="Google Shape;536;p59"/>
          <p:cNvSpPr/>
          <p:nvPr/>
        </p:nvSpPr>
        <p:spPr>
          <a:xfrm>
            <a:off x="5063775" y="3104525"/>
            <a:ext cx="318900" cy="13293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7" name="Google Shape;537;p59"/>
          <p:cNvSpPr txBox="1"/>
          <p:nvPr/>
        </p:nvSpPr>
        <p:spPr>
          <a:xfrm>
            <a:off x="79750" y="23444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sp>
        <p:nvSpPr>
          <p:cNvPr id="538" name="Google Shape;538;p59"/>
          <p:cNvSpPr/>
          <p:nvPr/>
        </p:nvSpPr>
        <p:spPr>
          <a:xfrm>
            <a:off x="2200950" y="1244000"/>
            <a:ext cx="271200" cy="13875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42" name="Shape 542"/>
        <p:cNvGrpSpPr/>
        <p:nvPr/>
      </p:nvGrpSpPr>
      <p:grpSpPr>
        <a:xfrm>
          <a:off x="0" y="0"/>
          <a:ext cx="0" cy="0"/>
          <a:chOff x="0" y="0"/>
          <a:chExt cx="0" cy="0"/>
        </a:xfrm>
      </p:grpSpPr>
      <p:sp>
        <p:nvSpPr>
          <p:cNvPr id="543" name="Google Shape;543;p60"/>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Remediation - Removing a Influential Outlier</a:t>
            </a:r>
            <a:endParaRPr sz="2300"/>
          </a:p>
          <a:p>
            <a:pPr indent="0" lvl="0" marL="0" rtl="0" algn="l">
              <a:spcBef>
                <a:spcPts val="0"/>
              </a:spcBef>
              <a:spcAft>
                <a:spcPts val="0"/>
              </a:spcAft>
              <a:buNone/>
            </a:pPr>
            <a:r>
              <a:t/>
            </a:r>
            <a:endParaRPr sz="2300"/>
          </a:p>
        </p:txBody>
      </p:sp>
      <p:sp>
        <p:nvSpPr>
          <p:cNvPr id="544" name="Google Shape;544;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5" name="Google Shape;545;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6" name="Google Shape;546;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7" name="Google Shape;547;p60"/>
          <p:cNvSpPr txBox="1"/>
          <p:nvPr/>
        </p:nvSpPr>
        <p:spPr>
          <a:xfrm>
            <a:off x="430300" y="670750"/>
            <a:ext cx="84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That is, </a:t>
            </a:r>
            <a:r>
              <a:rPr b="1" lang="en">
                <a:latin typeface="Montserrat"/>
                <a:ea typeface="Montserrat"/>
                <a:cs typeface="Montserrat"/>
                <a:sym typeface="Montserrat"/>
              </a:rPr>
              <a:t>observations 5 (California)</a:t>
            </a:r>
            <a:r>
              <a:rPr lang="en">
                <a:latin typeface="Montserrat"/>
                <a:ea typeface="Montserrat"/>
                <a:cs typeface="Montserrat"/>
                <a:sym typeface="Montserrat"/>
              </a:rPr>
              <a:t> is no longer present.</a:t>
            </a:r>
            <a:endParaRPr>
              <a:latin typeface="Montserrat"/>
              <a:ea typeface="Montserrat"/>
              <a:cs typeface="Montserrat"/>
              <a:sym typeface="Montserrat"/>
            </a:endParaRPr>
          </a:p>
        </p:txBody>
      </p:sp>
      <p:pic>
        <p:nvPicPr>
          <p:cNvPr id="548" name="Google Shape;548;p60"/>
          <p:cNvPicPr preferRelativeResize="0"/>
          <p:nvPr/>
        </p:nvPicPr>
        <p:blipFill>
          <a:blip r:embed="rId3">
            <a:alphaModFix/>
          </a:blip>
          <a:stretch>
            <a:fillRect/>
          </a:stretch>
        </p:blipFill>
        <p:spPr>
          <a:xfrm>
            <a:off x="1068575" y="3139441"/>
            <a:ext cx="6085502" cy="1748709"/>
          </a:xfrm>
          <a:prstGeom prst="rect">
            <a:avLst/>
          </a:prstGeom>
          <a:noFill/>
          <a:ln>
            <a:noFill/>
          </a:ln>
        </p:spPr>
      </p:pic>
      <p:pic>
        <p:nvPicPr>
          <p:cNvPr id="549" name="Google Shape;549;p60"/>
          <p:cNvPicPr preferRelativeResize="0"/>
          <p:nvPr/>
        </p:nvPicPr>
        <p:blipFill>
          <a:blip r:embed="rId4">
            <a:alphaModFix/>
          </a:blip>
          <a:stretch>
            <a:fillRect/>
          </a:stretch>
        </p:blipFill>
        <p:spPr>
          <a:xfrm>
            <a:off x="1068575" y="1158075"/>
            <a:ext cx="6085488" cy="174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1"/>
          <p:cNvPicPr preferRelativeResize="0"/>
          <p:nvPr/>
        </p:nvPicPr>
        <p:blipFill>
          <a:blip r:embed="rId3">
            <a:alphaModFix/>
          </a:blip>
          <a:stretch>
            <a:fillRect/>
          </a:stretch>
        </p:blipFill>
        <p:spPr>
          <a:xfrm>
            <a:off x="1917175" y="1068538"/>
            <a:ext cx="5710747" cy="3528426"/>
          </a:xfrm>
          <a:prstGeom prst="rect">
            <a:avLst/>
          </a:prstGeom>
          <a:noFill/>
          <a:ln>
            <a:noFill/>
          </a:ln>
        </p:spPr>
      </p:pic>
      <p:sp>
        <p:nvSpPr>
          <p:cNvPr id="555" name="Google Shape;555;p61"/>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Look at the Residual vs Fitted plot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556" name="Google Shape;556;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7" name="Google Shape;557;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8" name="Google Shape;558;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9" name="Google Shape;559;p61"/>
          <p:cNvSpPr txBox="1"/>
          <p:nvPr/>
        </p:nvSpPr>
        <p:spPr>
          <a:xfrm>
            <a:off x="270800" y="694675"/>
            <a:ext cx="840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We see evidence for linearity</a:t>
            </a:r>
            <a:endParaRPr sz="11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0" name="Google Shape;560;p61"/>
          <p:cNvSpPr txBox="1"/>
          <p:nvPr/>
        </p:nvSpPr>
        <p:spPr>
          <a:xfrm>
            <a:off x="79750" y="23444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561" name="Google Shape;561;p61"/>
          <p:cNvSpPr/>
          <p:nvPr/>
        </p:nvSpPr>
        <p:spPr>
          <a:xfrm>
            <a:off x="1834025" y="765550"/>
            <a:ext cx="3271200" cy="21450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Homoscedasticity</a:t>
            </a:r>
            <a:endParaRPr sz="2300"/>
          </a:p>
          <a:p>
            <a:pPr indent="0" lvl="0" marL="0" rtl="0" algn="l">
              <a:spcBef>
                <a:spcPts val="0"/>
              </a:spcBef>
              <a:spcAft>
                <a:spcPts val="0"/>
              </a:spcAft>
              <a:buNone/>
            </a:pPr>
            <a:r>
              <a:t/>
            </a:r>
            <a:endParaRPr sz="2300"/>
          </a:p>
        </p:txBody>
      </p:sp>
      <p:sp>
        <p:nvSpPr>
          <p:cNvPr id="567" name="Google Shape;567;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68" name="Google Shape;568;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69" name="Google Shape;569;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70" name="Google Shape;570;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71" name="Google Shape;571;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72" name="Google Shape;572;p62"/>
          <p:cNvPicPr preferRelativeResize="0"/>
          <p:nvPr/>
        </p:nvPicPr>
        <p:blipFill>
          <a:blip r:embed="rId3">
            <a:alphaModFix/>
          </a:blip>
          <a:stretch>
            <a:fillRect/>
          </a:stretch>
        </p:blipFill>
        <p:spPr>
          <a:xfrm>
            <a:off x="101925" y="1592775"/>
            <a:ext cx="8839198" cy="2626139"/>
          </a:xfrm>
          <a:prstGeom prst="rect">
            <a:avLst/>
          </a:prstGeom>
          <a:noFill/>
          <a:ln>
            <a:noFill/>
          </a:ln>
        </p:spPr>
      </p:pic>
      <p:sp>
        <p:nvSpPr>
          <p:cNvPr id="573" name="Google Shape;573;p62"/>
          <p:cNvSpPr txBox="1"/>
          <p:nvPr/>
        </p:nvSpPr>
        <p:spPr>
          <a:xfrm>
            <a:off x="434075" y="869200"/>
            <a:ext cx="744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With small p-value, we have evidence that the variances are non-constant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5608225" y="587225"/>
            <a:ext cx="24336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27" name="Google Shape;327;p36"/>
          <p:cNvSpPr txBox="1"/>
          <p:nvPr>
            <p:ph idx="1" type="body"/>
          </p:nvPr>
        </p:nvSpPr>
        <p:spPr>
          <a:xfrm>
            <a:off x="4901575" y="1141425"/>
            <a:ext cx="3846900" cy="30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CDC report, “Health Equity Considerations and Racial Ethinic Minority Groups,” the COVID-19 pandemic has “... unequally affected many racial and ethnic minority groups, putting them more at risk of getting sick and dying from COVID-19” [4]. </a:t>
            </a:r>
            <a:endParaRPr/>
          </a:p>
          <a:p>
            <a:pPr indent="0" lvl="0" marL="0" rtl="0" algn="l">
              <a:spcBef>
                <a:spcPts val="1600"/>
              </a:spcBef>
              <a:spcAft>
                <a:spcPts val="1600"/>
              </a:spcAft>
              <a:buNone/>
            </a:pPr>
            <a:r>
              <a:rPr lang="en"/>
              <a:t>Our group research wanted to apply the regression methods we have learned in the course to </a:t>
            </a:r>
            <a:r>
              <a:rPr lang="en"/>
              <a:t>specifically</a:t>
            </a:r>
            <a:r>
              <a:rPr lang="en"/>
              <a:t> </a:t>
            </a:r>
            <a:r>
              <a:rPr lang="en"/>
              <a:t>analyze</a:t>
            </a:r>
            <a:r>
              <a:rPr lang="en"/>
              <a:t> the COVID-19 cases based on racial demographics and median income in the States.  </a:t>
            </a:r>
            <a:endParaRPr/>
          </a:p>
        </p:txBody>
      </p:sp>
      <p:pic>
        <p:nvPicPr>
          <p:cNvPr id="328" name="Google Shape;328;p36"/>
          <p:cNvPicPr preferRelativeResize="0"/>
          <p:nvPr/>
        </p:nvPicPr>
        <p:blipFill rotWithShape="1">
          <a:blip r:embed="rId3">
            <a:alphaModFix/>
          </a:blip>
          <a:srcRect b="0" l="3793" r="27107" t="0"/>
          <a:stretch/>
        </p:blipFill>
        <p:spPr>
          <a:xfrm>
            <a:off x="2952750" y="1731725"/>
            <a:ext cx="1571630" cy="3411780"/>
          </a:xfrm>
          <a:prstGeom prst="rect">
            <a:avLst/>
          </a:prstGeom>
          <a:noFill/>
          <a:ln>
            <a:noFill/>
          </a:ln>
        </p:spPr>
      </p:pic>
      <p:cxnSp>
        <p:nvCxnSpPr>
          <p:cNvPr id="329" name="Google Shape;329;p36"/>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pic>
        <p:nvPicPr>
          <p:cNvPr id="330" name="Google Shape;330;p36"/>
          <p:cNvPicPr preferRelativeResize="0"/>
          <p:nvPr/>
        </p:nvPicPr>
        <p:blipFill rotWithShape="1">
          <a:blip r:embed="rId4">
            <a:alphaModFix/>
          </a:blip>
          <a:srcRect b="0" l="13695" r="16715" t="0"/>
          <a:stretch/>
        </p:blipFill>
        <p:spPr>
          <a:xfrm>
            <a:off x="-49700" y="-47625"/>
            <a:ext cx="3002444" cy="28765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3"/>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Remediation - Square Root of Y</a:t>
            </a:r>
            <a:endParaRPr sz="2300"/>
          </a:p>
          <a:p>
            <a:pPr indent="0" lvl="0" marL="0" rtl="0" algn="l">
              <a:spcBef>
                <a:spcPts val="0"/>
              </a:spcBef>
              <a:spcAft>
                <a:spcPts val="0"/>
              </a:spcAft>
              <a:buNone/>
            </a:pPr>
            <a:r>
              <a:t/>
            </a:r>
            <a:endParaRPr sz="2300"/>
          </a:p>
        </p:txBody>
      </p:sp>
      <p:sp>
        <p:nvSpPr>
          <p:cNvPr id="579" name="Google Shape;579;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0" name="Google Shape;580;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1" name="Google Shape;581;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2" name="Google Shape;582;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3" name="Google Shape;583;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4" name="Google Shape;584;p63"/>
          <p:cNvSpPr txBox="1"/>
          <p:nvPr/>
        </p:nvSpPr>
        <p:spPr>
          <a:xfrm>
            <a:off x="434075" y="869200"/>
            <a:ext cx="74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With a high p-value of 0.84229, there is no evidence of non-constant variance.</a:t>
            </a:r>
            <a:endParaRPr>
              <a:latin typeface="Montserrat"/>
              <a:ea typeface="Montserrat"/>
              <a:cs typeface="Montserrat"/>
              <a:sym typeface="Montserrat"/>
            </a:endParaRPr>
          </a:p>
        </p:txBody>
      </p:sp>
      <p:pic>
        <p:nvPicPr>
          <p:cNvPr id="585" name="Google Shape;585;p63"/>
          <p:cNvPicPr preferRelativeResize="0"/>
          <p:nvPr/>
        </p:nvPicPr>
        <p:blipFill>
          <a:blip r:embed="rId3">
            <a:alphaModFix/>
          </a:blip>
          <a:stretch>
            <a:fillRect/>
          </a:stretch>
        </p:blipFill>
        <p:spPr>
          <a:xfrm>
            <a:off x="434075" y="1458519"/>
            <a:ext cx="7726475" cy="31976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4"/>
          <p:cNvPicPr preferRelativeResize="0"/>
          <p:nvPr/>
        </p:nvPicPr>
        <p:blipFill rotWithShape="1">
          <a:blip r:embed="rId3">
            <a:alphaModFix/>
          </a:blip>
          <a:srcRect b="0" l="1257" r="1267" t="0"/>
          <a:stretch/>
        </p:blipFill>
        <p:spPr>
          <a:xfrm>
            <a:off x="5244250" y="1386100"/>
            <a:ext cx="3232598" cy="2384202"/>
          </a:xfrm>
          <a:prstGeom prst="rect">
            <a:avLst/>
          </a:prstGeom>
          <a:noFill/>
          <a:ln cap="flat" cmpd="dbl" w="76200">
            <a:solidFill>
              <a:schemeClr val="lt1"/>
            </a:solidFill>
            <a:prstDash val="solid"/>
            <a:miter lim="8000"/>
            <a:headEnd len="sm" w="sm" type="none"/>
            <a:tailEnd len="sm" w="sm" type="none"/>
          </a:ln>
        </p:spPr>
      </p:pic>
      <p:sp>
        <p:nvSpPr>
          <p:cNvPr id="591" name="Google Shape;591;p64"/>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Normality</a:t>
            </a:r>
            <a:endParaRPr/>
          </a:p>
          <a:p>
            <a:pPr indent="0" lvl="0" marL="0" rtl="0" algn="l">
              <a:spcBef>
                <a:spcPts val="0"/>
              </a:spcBef>
              <a:spcAft>
                <a:spcPts val="0"/>
              </a:spcAft>
              <a:buNone/>
            </a:pPr>
            <a:r>
              <a:t/>
            </a:r>
            <a:endParaRPr/>
          </a:p>
        </p:txBody>
      </p:sp>
      <p:sp>
        <p:nvSpPr>
          <p:cNvPr id="592" name="Google Shape;592;p64"/>
          <p:cNvSpPr txBox="1"/>
          <p:nvPr>
            <p:ph idx="1" type="body"/>
          </p:nvPr>
        </p:nvSpPr>
        <p:spPr>
          <a:xfrm>
            <a:off x="291950" y="1854950"/>
            <a:ext cx="4141800" cy="2113800"/>
          </a:xfrm>
          <a:prstGeom prst="rect">
            <a:avLst/>
          </a:prstGeom>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
              <a:t>The p-value of the Shapiro-Wilk Test </a:t>
            </a:r>
            <a:r>
              <a:rPr b="1" lang="en"/>
              <a:t>0.1822 </a:t>
            </a:r>
            <a:r>
              <a:rPr lang="en"/>
              <a:t>is greater than </a:t>
            </a:r>
            <a:r>
              <a:rPr b="1" lang="en"/>
              <a:t>α</a:t>
            </a:r>
            <a:r>
              <a:rPr lang="en"/>
              <a:t> = 0.05 </a:t>
            </a:r>
            <a:endParaRPr/>
          </a:p>
          <a:p>
            <a:pPr indent="-330200" lvl="0" marL="457200" rtl="0" algn="l">
              <a:lnSpc>
                <a:spcPct val="150000"/>
              </a:lnSpc>
              <a:spcBef>
                <a:spcPts val="0"/>
              </a:spcBef>
              <a:spcAft>
                <a:spcPts val="0"/>
              </a:spcAft>
              <a:buSzPts val="1600"/>
              <a:buChar char="●"/>
            </a:pPr>
            <a:r>
              <a:rPr lang="en"/>
              <a:t>The data is follow a normal distribution.</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5"/>
          <p:cNvSpPr txBox="1"/>
          <p:nvPr>
            <p:ph type="title"/>
          </p:nvPr>
        </p:nvSpPr>
        <p:spPr>
          <a:xfrm>
            <a:off x="705222" y="10663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FINDINGS</a:t>
            </a:r>
            <a:endParaRPr/>
          </a:p>
        </p:txBody>
      </p:sp>
      <p:sp>
        <p:nvSpPr>
          <p:cNvPr id="598" name="Google Shape;598;p65"/>
          <p:cNvSpPr txBox="1"/>
          <p:nvPr>
            <p:ph idx="1" type="body"/>
          </p:nvPr>
        </p:nvSpPr>
        <p:spPr>
          <a:xfrm>
            <a:off x="705222" y="1900350"/>
            <a:ext cx="2808000" cy="202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Based on our analysis, the racial demographics  and household income in the US influence the number of COVID-19 infection cases.  </a:t>
            </a:r>
            <a:endParaRPr/>
          </a:p>
        </p:txBody>
      </p:sp>
      <p:pic>
        <p:nvPicPr>
          <p:cNvPr id="599" name="Google Shape;599;p65"/>
          <p:cNvPicPr preferRelativeResize="0"/>
          <p:nvPr/>
        </p:nvPicPr>
        <p:blipFill>
          <a:blip r:embed="rId3">
            <a:alphaModFix/>
          </a:blip>
          <a:stretch>
            <a:fillRect/>
          </a:stretch>
        </p:blipFill>
        <p:spPr>
          <a:xfrm>
            <a:off x="5041599" y="796438"/>
            <a:ext cx="3550623" cy="35506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6"/>
          <p:cNvSpPr txBox="1"/>
          <p:nvPr>
            <p:ph type="title"/>
          </p:nvPr>
        </p:nvSpPr>
        <p:spPr>
          <a:xfrm>
            <a:off x="148200" y="428200"/>
            <a:ext cx="27678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FFFFFF"/>
                </a:solidFill>
              </a:rPr>
              <a:t>Model Selection</a:t>
            </a:r>
            <a:endParaRPr b="0" sz="3200">
              <a:solidFill>
                <a:srgbClr val="FFFFFF"/>
              </a:solidFill>
            </a:endParaRPr>
          </a:p>
          <a:p>
            <a:pPr indent="0" lvl="0" marL="0" rtl="0" algn="l">
              <a:spcBef>
                <a:spcPts val="0"/>
              </a:spcBef>
              <a:spcAft>
                <a:spcPts val="0"/>
              </a:spcAft>
              <a:buNone/>
            </a:pPr>
            <a:r>
              <a:t/>
            </a:r>
            <a:endParaRPr b="0" sz="3400">
              <a:solidFill>
                <a:srgbClr val="FFFFFF"/>
              </a:solidFill>
            </a:endParaRPr>
          </a:p>
          <a:p>
            <a:pPr indent="0" lvl="0" marL="0" rtl="0" algn="l">
              <a:spcBef>
                <a:spcPts val="0"/>
              </a:spcBef>
              <a:spcAft>
                <a:spcPts val="0"/>
              </a:spcAft>
              <a:buNone/>
            </a:pPr>
            <a:r>
              <a:t/>
            </a:r>
            <a:endParaRPr b="0" sz="3400">
              <a:solidFill>
                <a:srgbClr val="FFFFFF"/>
              </a:solidFill>
            </a:endParaRPr>
          </a:p>
          <a:p>
            <a:pPr indent="-342900" lvl="0" marL="457200" rtl="0" algn="l">
              <a:spcBef>
                <a:spcPts val="0"/>
              </a:spcBef>
              <a:spcAft>
                <a:spcPts val="0"/>
              </a:spcAft>
              <a:buClr>
                <a:srgbClr val="FFFFFF"/>
              </a:buClr>
              <a:buSzPts val="1800"/>
              <a:buChar char="-"/>
            </a:pPr>
            <a:r>
              <a:rPr b="0" lang="en" sz="2200">
                <a:solidFill>
                  <a:srgbClr val="FFFFFF"/>
                </a:solidFill>
              </a:rPr>
              <a:t>Fewest predictors</a:t>
            </a:r>
            <a:endParaRPr b="0" sz="2200">
              <a:solidFill>
                <a:srgbClr val="FFFFFF"/>
              </a:solidFill>
            </a:endParaRPr>
          </a:p>
          <a:p>
            <a:pPr indent="0" lvl="0" marL="457200" rtl="0" algn="l">
              <a:spcBef>
                <a:spcPts val="0"/>
              </a:spcBef>
              <a:spcAft>
                <a:spcPts val="0"/>
              </a:spcAft>
              <a:buNone/>
            </a:pPr>
            <a:r>
              <a:t/>
            </a:r>
            <a:endParaRPr b="0" sz="2200">
              <a:solidFill>
                <a:srgbClr val="FFFFFF"/>
              </a:solidFill>
            </a:endParaRPr>
          </a:p>
          <a:p>
            <a:pPr indent="-355600" lvl="0" marL="457200" rtl="0" algn="l">
              <a:spcBef>
                <a:spcPts val="0"/>
              </a:spcBef>
              <a:spcAft>
                <a:spcPts val="0"/>
              </a:spcAft>
              <a:buClr>
                <a:srgbClr val="B7B7B7"/>
              </a:buClr>
              <a:buSzPts val="2000"/>
              <a:buChar char="-"/>
            </a:pPr>
            <a:r>
              <a:rPr b="0" lang="en" sz="2000">
                <a:solidFill>
                  <a:srgbClr val="B7B7B7"/>
                </a:solidFill>
              </a:rPr>
              <a:t>Min. MSE</a:t>
            </a:r>
            <a:endParaRPr b="0" sz="2000">
              <a:solidFill>
                <a:srgbClr val="B7B7B7"/>
              </a:solidFill>
            </a:endParaRPr>
          </a:p>
        </p:txBody>
      </p:sp>
      <p:sp>
        <p:nvSpPr>
          <p:cNvPr id="605" name="Google Shape;605;p66"/>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Exhaustive Search</a:t>
            </a:r>
            <a:endParaRPr b="1"/>
          </a:p>
          <a:p>
            <a:pPr indent="-317500" lvl="0" marL="457200" rtl="0" algn="l">
              <a:lnSpc>
                <a:spcPct val="150000"/>
              </a:lnSpc>
              <a:spcBef>
                <a:spcPts val="0"/>
              </a:spcBef>
              <a:spcAft>
                <a:spcPts val="0"/>
              </a:spcAft>
              <a:buSzPts val="1400"/>
              <a:buChar char="-"/>
            </a:pPr>
            <a:r>
              <a:rPr lang="en"/>
              <a:t>Adjr2/CP ----&gt; 5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indent="-317500" lvl="0" marL="457200" rtl="0" algn="l">
              <a:lnSpc>
                <a:spcPct val="150000"/>
              </a:lnSpc>
              <a:spcBef>
                <a:spcPts val="0"/>
              </a:spcBef>
              <a:spcAft>
                <a:spcPts val="0"/>
              </a:spcAft>
              <a:buSzPts val="1400"/>
              <a:buChar char="●"/>
            </a:pPr>
            <a:r>
              <a:rPr b="1" lang="en"/>
              <a:t>Sequential Search</a:t>
            </a:r>
            <a:endParaRPr b="1"/>
          </a:p>
          <a:p>
            <a:pPr indent="-317500" lvl="0" marL="457200" rtl="0" algn="l">
              <a:lnSpc>
                <a:spcPct val="150000"/>
              </a:lnSpc>
              <a:spcBef>
                <a:spcPts val="0"/>
              </a:spcBef>
              <a:spcAft>
                <a:spcPts val="0"/>
              </a:spcAft>
              <a:buClr>
                <a:srgbClr val="434343"/>
              </a:buClr>
              <a:buSzPts val="1400"/>
              <a:buChar char="●"/>
            </a:pPr>
            <a:r>
              <a:rPr i="1" lang="en" u="sng">
                <a:solidFill>
                  <a:srgbClr val="434343"/>
                </a:solidFill>
              </a:rPr>
              <a:t>Forward</a:t>
            </a:r>
            <a:endParaRPr i="1" u="sng">
              <a:solidFill>
                <a:srgbClr val="434343"/>
              </a:solidFill>
            </a:endParaRPr>
          </a:p>
          <a:p>
            <a:pPr indent="-317500" lvl="0" marL="457200" rtl="0" algn="l">
              <a:lnSpc>
                <a:spcPct val="150000"/>
              </a:lnSpc>
              <a:spcBef>
                <a:spcPts val="0"/>
              </a:spcBef>
              <a:spcAft>
                <a:spcPts val="0"/>
              </a:spcAft>
              <a:buSzPts val="1400"/>
              <a:buChar char="-"/>
            </a:pPr>
            <a:r>
              <a:rPr lang="en"/>
              <a:t>Adjr2/CP ----&gt; 6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2 variables</a:t>
            </a:r>
            <a:endParaRPr>
              <a:solidFill>
                <a:srgbClr val="0000FF"/>
              </a:solidFill>
            </a:endParaRPr>
          </a:p>
          <a:p>
            <a:pPr indent="-317500" lvl="0" marL="457200" rtl="0" algn="l">
              <a:lnSpc>
                <a:spcPct val="150000"/>
              </a:lnSpc>
              <a:spcBef>
                <a:spcPts val="0"/>
              </a:spcBef>
              <a:spcAft>
                <a:spcPts val="0"/>
              </a:spcAft>
              <a:buClr>
                <a:srgbClr val="434343"/>
              </a:buClr>
              <a:buSzPts val="1400"/>
              <a:buChar char="●"/>
            </a:pPr>
            <a:r>
              <a:rPr i="1" lang="en" u="sng">
                <a:solidFill>
                  <a:srgbClr val="434343"/>
                </a:solidFill>
              </a:rPr>
              <a:t>Backward elimination</a:t>
            </a:r>
            <a:endParaRPr i="1" u="sng">
              <a:solidFill>
                <a:srgbClr val="434343"/>
              </a:solidFill>
            </a:endParaRPr>
          </a:p>
          <a:p>
            <a:pPr indent="-317500" lvl="0" marL="457200" rtl="0" algn="l">
              <a:lnSpc>
                <a:spcPct val="150000"/>
              </a:lnSpc>
              <a:spcBef>
                <a:spcPts val="0"/>
              </a:spcBef>
              <a:spcAft>
                <a:spcPts val="0"/>
              </a:spcAft>
              <a:buSzPts val="1400"/>
              <a:buChar char="-"/>
            </a:pPr>
            <a:r>
              <a:rPr lang="en"/>
              <a:t>Adjr2/CP ----&gt; 5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indent="-317500" lvl="0" marL="457200" rtl="0" algn="l">
              <a:lnSpc>
                <a:spcPct val="150000"/>
              </a:lnSpc>
              <a:spcBef>
                <a:spcPts val="0"/>
              </a:spcBef>
              <a:spcAft>
                <a:spcPts val="0"/>
              </a:spcAft>
              <a:buSzPts val="1400"/>
              <a:buChar char="●"/>
            </a:pPr>
            <a:r>
              <a:rPr b="1" lang="en"/>
              <a:t>Stepwise Method(direction = “both”)</a:t>
            </a:r>
            <a:endParaRPr b="1"/>
          </a:p>
          <a:p>
            <a:pPr indent="-317500" lvl="0" marL="457200" rtl="0" algn="l">
              <a:lnSpc>
                <a:spcPct val="150000"/>
              </a:lnSpc>
              <a:spcBef>
                <a:spcPts val="0"/>
              </a:spcBef>
              <a:spcAft>
                <a:spcPts val="0"/>
              </a:spcAft>
              <a:buClr>
                <a:srgbClr val="0000FF"/>
              </a:buClr>
              <a:buSzPts val="1400"/>
              <a:buChar char="-"/>
            </a:pPr>
            <a:r>
              <a:rPr lang="en">
                <a:solidFill>
                  <a:srgbClr val="0000FF"/>
                </a:solidFill>
              </a:rPr>
              <a:t>AIC=462.95 ----&gt; 5 variables</a:t>
            </a:r>
            <a:endParaRPr>
              <a:solidFill>
                <a:srgbClr val="0000FF"/>
              </a:solidFill>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type="title"/>
          </p:nvPr>
        </p:nvSpPr>
        <p:spPr>
          <a:xfrm>
            <a:off x="705222" y="445025"/>
            <a:ext cx="81111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rgbClr val="FFFFFF"/>
                </a:solidFill>
                <a:latin typeface="Montserrat"/>
                <a:ea typeface="Montserrat"/>
                <a:cs typeface="Montserrat"/>
                <a:sym typeface="Montserrat"/>
              </a:rPr>
              <a:t>Comparison</a:t>
            </a:r>
            <a:endParaRPr sz="2800"/>
          </a:p>
          <a:p>
            <a:pPr indent="0" lvl="0" marL="0" rtl="0" algn="l">
              <a:spcBef>
                <a:spcPts val="0"/>
              </a:spcBef>
              <a:spcAft>
                <a:spcPts val="0"/>
              </a:spcAft>
              <a:buNone/>
            </a:pPr>
            <a:r>
              <a:t/>
            </a:r>
            <a:endParaRPr sz="2800"/>
          </a:p>
        </p:txBody>
      </p:sp>
      <p:sp>
        <p:nvSpPr>
          <p:cNvPr id="611" name="Google Shape;611;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2" name="Google Shape;612;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3" name="Google Shape;613;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4" name="Google Shape;614;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5" name="Google Shape;615;p67"/>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16" name="Google Shape;616;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7" name="Google Shape;617;p67"/>
          <p:cNvSpPr txBox="1"/>
          <p:nvPr/>
        </p:nvSpPr>
        <p:spPr>
          <a:xfrm>
            <a:off x="-103675"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18" name="Google Shape;618;p67"/>
          <p:cNvSpPr txBox="1"/>
          <p:nvPr>
            <p:ph idx="2" type="title"/>
          </p:nvPr>
        </p:nvSpPr>
        <p:spPr>
          <a:xfrm>
            <a:off x="5441300" y="1234450"/>
            <a:ext cx="3146400" cy="9987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Sequential Search Forward, MSE = 11211.07</a:t>
            </a:r>
            <a:endParaRPr>
              <a:solidFill>
                <a:srgbClr val="666666"/>
              </a:solidFill>
            </a:endParaRPr>
          </a:p>
        </p:txBody>
      </p:sp>
      <p:sp>
        <p:nvSpPr>
          <p:cNvPr id="619" name="Google Shape;619;p67"/>
          <p:cNvSpPr txBox="1"/>
          <p:nvPr>
            <p:ph idx="1" type="subTitle"/>
          </p:nvPr>
        </p:nvSpPr>
        <p:spPr>
          <a:xfrm>
            <a:off x="5441275" y="1590975"/>
            <a:ext cx="3931200" cy="130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400" u="sng">
              <a:solidFill>
                <a:srgbClr val="434343"/>
              </a:solidFill>
            </a:endParaRPr>
          </a:p>
          <a:p>
            <a:pPr indent="-317500" lvl="0" marL="457200" rtl="0" algn="l">
              <a:lnSpc>
                <a:spcPct val="100000"/>
              </a:lnSpc>
              <a:spcBef>
                <a:spcPts val="1600"/>
              </a:spcBef>
              <a:spcAft>
                <a:spcPts val="0"/>
              </a:spcAft>
              <a:buClr>
                <a:srgbClr val="434343"/>
              </a:buClr>
              <a:buSzPts val="1400"/>
              <a:buChar char="+"/>
            </a:pPr>
            <a:r>
              <a:rPr lang="en" sz="1400">
                <a:solidFill>
                  <a:srgbClr val="434343"/>
                </a:solidFill>
              </a:rPr>
              <a:t>Black_or_African_American_alone  </a:t>
            </a:r>
            <a:endParaRPr sz="1400">
              <a:solidFill>
                <a:srgbClr val="434343"/>
              </a:solidFill>
            </a:endParaRPr>
          </a:p>
          <a:p>
            <a:pPr indent="-317500" lvl="0" marL="457200" rtl="0" algn="l">
              <a:lnSpc>
                <a:spcPct val="100000"/>
              </a:lnSpc>
              <a:spcBef>
                <a:spcPts val="0"/>
              </a:spcBef>
              <a:spcAft>
                <a:spcPts val="0"/>
              </a:spcAft>
              <a:buClr>
                <a:srgbClr val="434343"/>
              </a:buClr>
              <a:buSzPts val="1400"/>
              <a:buChar char="+"/>
            </a:pPr>
            <a:r>
              <a:rPr lang="en" sz="1400">
                <a:solidFill>
                  <a:srgbClr val="434343"/>
                </a:solidFill>
              </a:rPr>
              <a:t>White_alone</a:t>
            </a:r>
            <a:endParaRPr sz="1400">
              <a:solidFill>
                <a:srgbClr val="434343"/>
              </a:solidFill>
            </a:endParaRPr>
          </a:p>
        </p:txBody>
      </p:sp>
      <p:sp>
        <p:nvSpPr>
          <p:cNvPr id="620" name="Google Shape;620;p67"/>
          <p:cNvSpPr txBox="1"/>
          <p:nvPr>
            <p:ph idx="3" type="title"/>
          </p:nvPr>
        </p:nvSpPr>
        <p:spPr>
          <a:xfrm>
            <a:off x="5442075" y="2922775"/>
            <a:ext cx="3787200" cy="11691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Sequential Search              Backward elimination,                 MSE = 9863.275</a:t>
            </a:r>
            <a:endParaRPr b="1">
              <a:solidFill>
                <a:srgbClr val="666666"/>
              </a:solidFill>
              <a:latin typeface="Montserrat"/>
              <a:ea typeface="Montserrat"/>
              <a:cs typeface="Montserrat"/>
              <a:sym typeface="Montserrat"/>
            </a:endParaRPr>
          </a:p>
        </p:txBody>
      </p:sp>
      <p:sp>
        <p:nvSpPr>
          <p:cNvPr id="621" name="Google Shape;621;p67"/>
          <p:cNvSpPr txBox="1"/>
          <p:nvPr>
            <p:ph idx="4" type="subTitle"/>
          </p:nvPr>
        </p:nvSpPr>
        <p:spPr>
          <a:xfrm>
            <a:off x="5547250" y="3750825"/>
            <a:ext cx="3482400" cy="10299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deaths </a:t>
            </a:r>
            <a:endParaRPr/>
          </a:p>
          <a:p>
            <a:pPr indent="-311150" lvl="0" marL="457200" rtl="0" algn="l">
              <a:lnSpc>
                <a:spcPct val="100000"/>
              </a:lnSpc>
              <a:spcBef>
                <a:spcPts val="0"/>
              </a:spcBef>
              <a:spcAft>
                <a:spcPts val="0"/>
              </a:spcAft>
              <a:buSzPts val="1300"/>
              <a:buChar char="+"/>
            </a:pPr>
            <a:r>
              <a:rPr lang="en"/>
              <a:t>Asian_alone</a:t>
            </a:r>
            <a:endParaRPr/>
          </a:p>
          <a:p>
            <a:pPr indent="-311150" lvl="0" marL="457200" rtl="0" algn="l">
              <a:lnSpc>
                <a:spcPct val="100000"/>
              </a:lnSpc>
              <a:spcBef>
                <a:spcPts val="0"/>
              </a:spcBef>
              <a:spcAft>
                <a:spcPts val="0"/>
              </a:spcAft>
              <a:buSzPts val="1300"/>
              <a:buChar char="+"/>
            </a:pPr>
            <a:r>
              <a:rPr lang="en"/>
              <a:t>Black_or_African_American_alone </a:t>
            </a:r>
            <a:endParaRPr/>
          </a:p>
          <a:p>
            <a:pPr indent="-311150" lvl="0" marL="457200" rtl="0" algn="l">
              <a:lnSpc>
                <a:spcPct val="100000"/>
              </a:lnSpc>
              <a:spcBef>
                <a:spcPts val="0"/>
              </a:spcBef>
              <a:spcAft>
                <a:spcPts val="0"/>
              </a:spcAft>
              <a:buSzPts val="1300"/>
              <a:buChar char="+"/>
            </a:pPr>
            <a:r>
              <a:rPr lang="en"/>
              <a:t>White_alone</a:t>
            </a:r>
            <a:endParaRPr i="1" sz="1400" u="sng">
              <a:solidFill>
                <a:srgbClr val="434343"/>
              </a:solidFill>
            </a:endParaRPr>
          </a:p>
        </p:txBody>
      </p:sp>
      <p:sp>
        <p:nvSpPr>
          <p:cNvPr id="622" name="Google Shape;622;p67"/>
          <p:cNvSpPr txBox="1"/>
          <p:nvPr>
            <p:ph idx="5" type="title"/>
          </p:nvPr>
        </p:nvSpPr>
        <p:spPr>
          <a:xfrm>
            <a:off x="36725" y="1281525"/>
            <a:ext cx="2675400" cy="9516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Exhaustive Search, MSE = 9863.275</a:t>
            </a:r>
            <a:endParaRPr/>
          </a:p>
        </p:txBody>
      </p:sp>
      <p:sp>
        <p:nvSpPr>
          <p:cNvPr id="623" name="Google Shape;623;p67"/>
          <p:cNvSpPr txBox="1"/>
          <p:nvPr>
            <p:ph idx="7" type="title"/>
          </p:nvPr>
        </p:nvSpPr>
        <p:spPr>
          <a:xfrm>
            <a:off x="36725" y="2827025"/>
            <a:ext cx="4210800" cy="951600"/>
          </a:xfrm>
          <a:prstGeom prst="rect">
            <a:avLst/>
          </a:prstGeom>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Stepwise Method</a:t>
            </a:r>
            <a:endParaRPr b="1">
              <a:solidFill>
                <a:srgbClr val="666666"/>
              </a:solidFill>
              <a:latin typeface="Montserrat"/>
              <a:ea typeface="Montserrat"/>
              <a:cs typeface="Montserrat"/>
              <a:sym typeface="Montserrat"/>
            </a:endParaRPr>
          </a:p>
          <a:p>
            <a:pPr indent="0" lvl="0" marL="457200" rtl="0" algn="l">
              <a:lnSpc>
                <a:spcPct val="100000"/>
              </a:lnSpc>
              <a:spcBef>
                <a:spcPts val="1600"/>
              </a:spcBef>
              <a:spcAft>
                <a:spcPts val="1600"/>
              </a:spcAft>
              <a:buNone/>
            </a:pPr>
            <a:r>
              <a:rPr b="1" lang="en" sz="1200">
                <a:solidFill>
                  <a:srgbClr val="666666"/>
                </a:solidFill>
                <a:latin typeface="Montserrat"/>
                <a:ea typeface="Montserrat"/>
                <a:cs typeface="Montserrat"/>
                <a:sym typeface="Montserrat"/>
              </a:rPr>
              <a:t>(direction = “both”), </a:t>
            </a:r>
            <a:r>
              <a:rPr b="1" lang="en">
                <a:solidFill>
                  <a:srgbClr val="0000FF"/>
                </a:solidFill>
                <a:latin typeface="Montserrat"/>
                <a:ea typeface="Montserrat"/>
                <a:cs typeface="Montserrat"/>
                <a:sym typeface="Montserrat"/>
              </a:rPr>
              <a:t>MSE = 9375.065</a:t>
            </a:r>
            <a:endParaRPr b="1">
              <a:solidFill>
                <a:srgbClr val="0000FF"/>
              </a:solidFill>
              <a:latin typeface="Montserrat"/>
              <a:ea typeface="Montserrat"/>
              <a:cs typeface="Montserrat"/>
              <a:sym typeface="Montserrat"/>
            </a:endParaRPr>
          </a:p>
        </p:txBody>
      </p:sp>
      <p:sp>
        <p:nvSpPr>
          <p:cNvPr id="624" name="Google Shape;624;p67"/>
          <p:cNvSpPr txBox="1"/>
          <p:nvPr/>
        </p:nvSpPr>
        <p:spPr>
          <a:xfrm>
            <a:off x="3604100" y="1520750"/>
            <a:ext cx="2116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rgbClr val="FFF2CC"/>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7B7B7"/>
              </a:solidFill>
              <a:latin typeface="Montserrat"/>
              <a:ea typeface="Montserrat"/>
              <a:cs typeface="Montserrat"/>
              <a:sym typeface="Montserrat"/>
            </a:endParaRPr>
          </a:p>
          <a:p>
            <a:pPr indent="-292100" lvl="0" marL="457200" rtl="0" algn="l">
              <a:spcBef>
                <a:spcPts val="0"/>
              </a:spcBef>
              <a:spcAft>
                <a:spcPts val="0"/>
              </a:spcAft>
              <a:buClr>
                <a:srgbClr val="B7B7B7"/>
              </a:buClr>
              <a:buSzPts val="1000"/>
              <a:buFont typeface="Montserrat ExtraBold"/>
              <a:buChar char="-"/>
            </a:pPr>
            <a:r>
              <a:rPr lang="en">
                <a:solidFill>
                  <a:srgbClr val="B7B7B7"/>
                </a:solidFill>
                <a:latin typeface="Montserrat ExtraBold"/>
                <a:ea typeface="Montserrat ExtraBold"/>
                <a:cs typeface="Montserrat ExtraBold"/>
                <a:sym typeface="Montserrat ExtraBold"/>
              </a:rPr>
              <a:t>Fewest predictors</a:t>
            </a:r>
            <a:endParaRPr>
              <a:solidFill>
                <a:srgbClr val="B7B7B7"/>
              </a:solidFill>
              <a:latin typeface="Montserrat ExtraBold"/>
              <a:ea typeface="Montserrat ExtraBold"/>
              <a:cs typeface="Montserrat ExtraBold"/>
              <a:sym typeface="Montserrat ExtraBold"/>
            </a:endParaRPr>
          </a:p>
          <a:p>
            <a:pPr indent="0" lvl="0" marL="457200" rtl="0" algn="l">
              <a:spcBef>
                <a:spcPts val="0"/>
              </a:spcBef>
              <a:spcAft>
                <a:spcPts val="0"/>
              </a:spcAft>
              <a:buClr>
                <a:schemeClr val="dk1"/>
              </a:buClr>
              <a:buSzPts val="1100"/>
              <a:buFont typeface="Arial"/>
              <a:buNone/>
            </a:pPr>
            <a:r>
              <a:t/>
            </a:r>
            <a:endParaRPr sz="1600">
              <a:solidFill>
                <a:srgbClr val="FFFFFF"/>
              </a:solidFill>
              <a:latin typeface="Montserrat ExtraBold"/>
              <a:ea typeface="Montserrat ExtraBold"/>
              <a:cs typeface="Montserrat ExtraBold"/>
              <a:sym typeface="Montserrat ExtraBold"/>
            </a:endParaRPr>
          </a:p>
          <a:p>
            <a:pPr indent="-330200" lvl="0" marL="457200" rtl="0" algn="l">
              <a:spcBef>
                <a:spcPts val="0"/>
              </a:spcBef>
              <a:spcAft>
                <a:spcPts val="0"/>
              </a:spcAft>
              <a:buClr>
                <a:srgbClr val="FFFFFF"/>
              </a:buClr>
              <a:buSzPts val="1600"/>
              <a:buFont typeface="Montserrat ExtraBold"/>
              <a:buChar char="-"/>
            </a:pPr>
            <a:r>
              <a:rPr lang="en" sz="1600">
                <a:solidFill>
                  <a:srgbClr val="FFFFFF"/>
                </a:solidFill>
                <a:latin typeface="Montserrat ExtraBold"/>
                <a:ea typeface="Montserrat ExtraBold"/>
                <a:cs typeface="Montserrat ExtraBold"/>
                <a:sym typeface="Montserrat ExtraBold"/>
              </a:rPr>
              <a:t>Min. MSE</a:t>
            </a:r>
            <a:endParaRPr b="1" sz="2000">
              <a:solidFill>
                <a:srgbClr val="FFFFFF"/>
              </a:solidFill>
              <a:latin typeface="Montserrat"/>
              <a:ea typeface="Montserrat"/>
              <a:cs typeface="Montserrat"/>
              <a:sym typeface="Montserrat"/>
            </a:endParaRPr>
          </a:p>
        </p:txBody>
      </p:sp>
      <p:sp>
        <p:nvSpPr>
          <p:cNvPr id="625" name="Google Shape;625;p67"/>
          <p:cNvSpPr txBox="1"/>
          <p:nvPr>
            <p:ph idx="6" type="subTitle"/>
          </p:nvPr>
        </p:nvSpPr>
        <p:spPr>
          <a:xfrm>
            <a:off x="87475" y="1831225"/>
            <a:ext cx="3787200" cy="102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deaths </a:t>
            </a:r>
            <a:endParaRPr/>
          </a:p>
          <a:p>
            <a:pPr indent="-311150" lvl="0" marL="457200" rtl="0" algn="l">
              <a:spcBef>
                <a:spcPts val="0"/>
              </a:spcBef>
              <a:spcAft>
                <a:spcPts val="0"/>
              </a:spcAft>
              <a:buSzPts val="1300"/>
              <a:buChar char="+"/>
            </a:pPr>
            <a:r>
              <a:rPr lang="en"/>
              <a:t>Asian_alone</a:t>
            </a:r>
            <a:endParaRPr/>
          </a:p>
          <a:p>
            <a:pPr indent="-311150" lvl="0" marL="457200" rtl="0" algn="l">
              <a:spcBef>
                <a:spcPts val="0"/>
              </a:spcBef>
              <a:spcAft>
                <a:spcPts val="0"/>
              </a:spcAft>
              <a:buSzPts val="1300"/>
              <a:buChar char="+"/>
            </a:pPr>
            <a:r>
              <a:rPr lang="en"/>
              <a:t>Black_or_African_American_alone </a:t>
            </a:r>
            <a:endParaRPr/>
          </a:p>
          <a:p>
            <a:pPr indent="-311150" lvl="0" marL="457200" rtl="0" algn="l">
              <a:spcBef>
                <a:spcPts val="0"/>
              </a:spcBef>
              <a:spcAft>
                <a:spcPts val="0"/>
              </a:spcAft>
              <a:buSzPts val="1300"/>
              <a:buChar char="+"/>
            </a:pPr>
            <a:r>
              <a:rPr lang="en"/>
              <a:t>White_alone</a:t>
            </a:r>
            <a:endParaRPr/>
          </a:p>
        </p:txBody>
      </p:sp>
      <p:sp>
        <p:nvSpPr>
          <p:cNvPr id="626" name="Google Shape;626;p67"/>
          <p:cNvSpPr txBox="1"/>
          <p:nvPr>
            <p:ph idx="8" type="subTitle"/>
          </p:nvPr>
        </p:nvSpPr>
        <p:spPr>
          <a:xfrm>
            <a:off x="53775" y="3522225"/>
            <a:ext cx="4350600" cy="123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FF"/>
              </a:buClr>
              <a:buSzPts val="1300"/>
              <a:buChar char="+"/>
            </a:pPr>
            <a:r>
              <a:rPr lang="en">
                <a:solidFill>
                  <a:srgbClr val="0000FF"/>
                </a:solidFill>
              </a:rPr>
              <a:t>White_alone</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Black_or_African_American_alone</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deaths </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Asian_alone </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American_Indian_and_Alaska_Native_alone</a:t>
            </a:r>
            <a:endParaRPr>
              <a:solidFill>
                <a:srgbClr val="0000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type="title"/>
          </p:nvPr>
        </p:nvSpPr>
        <p:spPr>
          <a:xfrm>
            <a:off x="119700" y="352000"/>
            <a:ext cx="28902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Best Model</a:t>
            </a:r>
            <a:endParaRPr sz="2700"/>
          </a:p>
          <a:p>
            <a:pPr indent="0" lvl="0" marL="0" rtl="0" algn="l">
              <a:spcBef>
                <a:spcPts val="0"/>
              </a:spcBef>
              <a:spcAft>
                <a:spcPts val="0"/>
              </a:spcAft>
              <a:buNone/>
            </a:pPr>
            <a:r>
              <a:rPr lang="en" sz="2700"/>
              <a:t>Summary</a:t>
            </a:r>
            <a:r>
              <a:rPr lang="en" sz="2500"/>
              <a:t> </a:t>
            </a:r>
            <a:endParaRPr sz="25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311150" lvl="0" marL="457200" rtl="0" algn="l">
              <a:lnSpc>
                <a:spcPct val="150000"/>
              </a:lnSpc>
              <a:spcBef>
                <a:spcPts val="0"/>
              </a:spcBef>
              <a:spcAft>
                <a:spcPts val="0"/>
              </a:spcAft>
              <a:buSzPts val="1300"/>
              <a:buChar char="●"/>
            </a:pPr>
            <a:r>
              <a:rPr lang="en" sz="1300"/>
              <a:t>Residual standard error : 96.82</a:t>
            </a:r>
            <a:endParaRPr sz="1300"/>
          </a:p>
          <a:p>
            <a:pPr indent="-311150" lvl="0" marL="457200" rtl="0" algn="l">
              <a:lnSpc>
                <a:spcPct val="150000"/>
              </a:lnSpc>
              <a:spcBef>
                <a:spcPts val="0"/>
              </a:spcBef>
              <a:spcAft>
                <a:spcPts val="0"/>
              </a:spcAft>
              <a:buSzPts val="1300"/>
              <a:buChar char="●"/>
            </a:pPr>
            <a:r>
              <a:rPr lang="en" sz="1300"/>
              <a:t>Multiple R-squared :</a:t>
            </a:r>
            <a:endParaRPr sz="1300"/>
          </a:p>
          <a:p>
            <a:pPr indent="0" lvl="0" marL="457200" rtl="0" algn="l">
              <a:lnSpc>
                <a:spcPct val="150000"/>
              </a:lnSpc>
              <a:spcBef>
                <a:spcPts val="0"/>
              </a:spcBef>
              <a:spcAft>
                <a:spcPts val="0"/>
              </a:spcAft>
              <a:buNone/>
            </a:pPr>
            <a:r>
              <a:rPr lang="en" sz="1300"/>
              <a:t>0.9032</a:t>
            </a:r>
            <a:endParaRPr sz="1300"/>
          </a:p>
          <a:p>
            <a:pPr indent="-311150" lvl="0" marL="457200" rtl="0" algn="l">
              <a:lnSpc>
                <a:spcPct val="150000"/>
              </a:lnSpc>
              <a:spcBef>
                <a:spcPts val="0"/>
              </a:spcBef>
              <a:spcAft>
                <a:spcPts val="0"/>
              </a:spcAft>
              <a:buSzPts val="1300"/>
              <a:buChar char="●"/>
            </a:pPr>
            <a:r>
              <a:rPr lang="en" sz="1300"/>
              <a:t>Adjusted R-squared : </a:t>
            </a:r>
            <a:endParaRPr sz="1300"/>
          </a:p>
          <a:p>
            <a:pPr indent="0" lvl="0" marL="457200" rtl="0" algn="l">
              <a:lnSpc>
                <a:spcPct val="150000"/>
              </a:lnSpc>
              <a:spcBef>
                <a:spcPts val="0"/>
              </a:spcBef>
              <a:spcAft>
                <a:spcPts val="0"/>
              </a:spcAft>
              <a:buNone/>
            </a:pPr>
            <a:r>
              <a:rPr lang="en" sz="1300"/>
              <a:t>(accuracy)                0.8922 </a:t>
            </a:r>
            <a:endParaRPr sz="1300"/>
          </a:p>
          <a:p>
            <a:pPr indent="-311150" lvl="0" marL="457200" rtl="0" algn="l">
              <a:lnSpc>
                <a:spcPct val="150000"/>
              </a:lnSpc>
              <a:spcBef>
                <a:spcPts val="0"/>
              </a:spcBef>
              <a:spcAft>
                <a:spcPts val="0"/>
              </a:spcAft>
              <a:buSzPts val="1300"/>
              <a:buChar char="●"/>
            </a:pPr>
            <a:r>
              <a:rPr lang="en" sz="1300"/>
              <a:t>P-value :                                &lt; 2.2e-16</a:t>
            </a:r>
            <a:endParaRPr sz="13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632" name="Google Shape;632;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3" name="Google Shape;633;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4" name="Google Shape;634;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5" name="Google Shape;635;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6" name="Google Shape;636;p68"/>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37" name="Google Shape;637;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8" name="Google Shape;638;p68"/>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9" name="Google Shape;639;p68"/>
          <p:cNvPicPr preferRelativeResize="0"/>
          <p:nvPr/>
        </p:nvPicPr>
        <p:blipFill rotWithShape="1">
          <a:blip r:embed="rId3">
            <a:alphaModFix/>
          </a:blip>
          <a:srcRect b="457" l="0" r="26248" t="0"/>
          <a:stretch/>
        </p:blipFill>
        <p:spPr>
          <a:xfrm>
            <a:off x="3378175" y="544825"/>
            <a:ext cx="5412699" cy="4060676"/>
          </a:xfrm>
          <a:prstGeom prst="rect">
            <a:avLst/>
          </a:prstGeom>
          <a:noFill/>
          <a:ln>
            <a:noFill/>
          </a:ln>
        </p:spPr>
      </p:pic>
      <p:sp>
        <p:nvSpPr>
          <p:cNvPr id="640" name="Google Shape;640;p68"/>
          <p:cNvSpPr/>
          <p:nvPr/>
        </p:nvSpPr>
        <p:spPr>
          <a:xfrm>
            <a:off x="7772400" y="2727950"/>
            <a:ext cx="781200" cy="101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8"/>
          <p:cNvSpPr/>
          <p:nvPr/>
        </p:nvSpPr>
        <p:spPr>
          <a:xfrm>
            <a:off x="3429000" y="4008125"/>
            <a:ext cx="4198500" cy="46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9"/>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Model Equation</a:t>
            </a:r>
            <a:endParaRPr/>
          </a:p>
        </p:txBody>
      </p:sp>
      <p:pic>
        <p:nvPicPr>
          <p:cNvPr id="647" name="Google Shape;647;p69"/>
          <p:cNvPicPr preferRelativeResize="0"/>
          <p:nvPr/>
        </p:nvPicPr>
        <p:blipFill rotWithShape="1">
          <a:blip r:embed="rId3">
            <a:alphaModFix/>
          </a:blip>
          <a:srcRect b="0" l="12071" r="12666" t="0"/>
          <a:stretch/>
        </p:blipFill>
        <p:spPr>
          <a:xfrm>
            <a:off x="605788" y="2087850"/>
            <a:ext cx="7932425" cy="817000"/>
          </a:xfrm>
          <a:prstGeom prst="rect">
            <a:avLst/>
          </a:prstGeom>
          <a:noFill/>
          <a:ln>
            <a:noFill/>
          </a:ln>
        </p:spPr>
      </p:pic>
      <p:sp>
        <p:nvSpPr>
          <p:cNvPr id="648" name="Google Shape;648;p69"/>
          <p:cNvSpPr txBox="1"/>
          <p:nvPr/>
        </p:nvSpPr>
        <p:spPr>
          <a:xfrm>
            <a:off x="266725" y="975375"/>
            <a:ext cx="734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rgbClr val="0000FF"/>
                </a:solidFill>
                <a:latin typeface="Montserrat ExtraBold"/>
                <a:ea typeface="Montserrat ExtraBold"/>
                <a:cs typeface="Montserrat ExtraBold"/>
                <a:sym typeface="Montserrat ExtraBold"/>
              </a:rPr>
              <a:t>The expected value of square root of confirmed cases </a:t>
            </a:r>
            <a:endParaRPr b="1">
              <a:solidFill>
                <a:srgbClr val="0000FF"/>
              </a:solidFill>
              <a:latin typeface="Montserrat"/>
              <a:ea typeface="Montserrat"/>
              <a:cs typeface="Montserrat"/>
              <a:sym typeface="Montserrat"/>
            </a:endParaRPr>
          </a:p>
        </p:txBody>
      </p:sp>
      <p:cxnSp>
        <p:nvCxnSpPr>
          <p:cNvPr id="649" name="Google Shape;649;p69"/>
          <p:cNvCxnSpPr/>
          <p:nvPr/>
        </p:nvCxnSpPr>
        <p:spPr>
          <a:xfrm flipH="1" rot="10800000">
            <a:off x="624850" y="1485950"/>
            <a:ext cx="7178100" cy="228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0"/>
          <p:cNvSpPr txBox="1"/>
          <p:nvPr>
            <p:ph type="title"/>
          </p:nvPr>
        </p:nvSpPr>
        <p:spPr>
          <a:xfrm>
            <a:off x="958500" y="2331500"/>
            <a:ext cx="783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a:t>
            </a:r>
            <a:r>
              <a:rPr lang="en">
                <a:solidFill>
                  <a:srgbClr val="FFFFFF"/>
                </a:solidFill>
              </a:rPr>
              <a:t>USION</a:t>
            </a:r>
            <a:endParaRPr>
              <a:solidFill>
                <a:srgbClr val="FFFFFF"/>
              </a:solidFill>
            </a:endParaRPr>
          </a:p>
        </p:txBody>
      </p:sp>
      <p:sp>
        <p:nvSpPr>
          <p:cNvPr id="655" name="Google Shape;655;p70"/>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56" name="Google Shape;656;p70"/>
          <p:cNvSpPr txBox="1"/>
          <p:nvPr>
            <p:ph idx="1" type="subTitle"/>
          </p:nvPr>
        </p:nvSpPr>
        <p:spPr>
          <a:xfrm>
            <a:off x="5006950" y="3068758"/>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62" name="Google Shape;662;p71"/>
          <p:cNvSpPr txBox="1"/>
          <p:nvPr>
            <p:ph idx="1" type="subTitle"/>
          </p:nvPr>
        </p:nvSpPr>
        <p:spPr>
          <a:xfrm>
            <a:off x="705225" y="1146000"/>
            <a:ext cx="3743400" cy="12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Limitations of the Analysis:</a:t>
            </a:r>
            <a:endParaRPr sz="1000"/>
          </a:p>
          <a:p>
            <a:pPr indent="0" lvl="0" marL="0" rtl="0" algn="l">
              <a:spcBef>
                <a:spcPts val="0"/>
              </a:spcBef>
              <a:spcAft>
                <a:spcPts val="0"/>
              </a:spcAft>
              <a:buNone/>
            </a:pPr>
            <a:r>
              <a:rPr lang="en" sz="1000"/>
              <a:t>The best model only </a:t>
            </a:r>
            <a:r>
              <a:rPr lang="en" sz="1000"/>
              <a:t>takes into consideration the racial demographics in the US as predictor variables for confirmed Covid-19 cases. However, as we know, there are many socio-economic factors that should be taken into consideration to get a more accurate account such as education, income, and gender. </a:t>
            </a:r>
            <a:endParaRPr sz="1000"/>
          </a:p>
        </p:txBody>
      </p:sp>
      <p:sp>
        <p:nvSpPr>
          <p:cNvPr id="663" name="Google Shape;663;p71"/>
          <p:cNvSpPr txBox="1"/>
          <p:nvPr>
            <p:ph idx="2" type="subTitle"/>
          </p:nvPr>
        </p:nvSpPr>
        <p:spPr>
          <a:xfrm>
            <a:off x="5098375" y="3185350"/>
            <a:ext cx="3743400" cy="13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Strength of the Analysis:</a:t>
            </a:r>
            <a:endParaRPr sz="1100"/>
          </a:p>
          <a:p>
            <a:pPr indent="0" lvl="0" marL="0" rtl="0" algn="l">
              <a:spcBef>
                <a:spcPts val="0"/>
              </a:spcBef>
              <a:spcAft>
                <a:spcPts val="0"/>
              </a:spcAft>
              <a:buNone/>
            </a:pPr>
            <a:r>
              <a:rPr lang="en" sz="1100"/>
              <a:t>On the other hand, since the model consists of specific racial demographics in the US as predictor variables, we are able to think more deeply about how racial demographics influence the confirmed cases of Covid-19 in the US.</a:t>
            </a:r>
            <a:endParaRPr sz="1100"/>
          </a:p>
        </p:txBody>
      </p:sp>
      <p:pic>
        <p:nvPicPr>
          <p:cNvPr id="664" name="Google Shape;664;p71"/>
          <p:cNvPicPr preferRelativeResize="0"/>
          <p:nvPr/>
        </p:nvPicPr>
        <p:blipFill>
          <a:blip r:embed="rId3">
            <a:alphaModFix/>
          </a:blip>
          <a:stretch>
            <a:fillRect/>
          </a:stretch>
        </p:blipFill>
        <p:spPr>
          <a:xfrm>
            <a:off x="5220260" y="337725"/>
            <a:ext cx="3218456" cy="2145627"/>
          </a:xfrm>
          <a:prstGeom prst="rect">
            <a:avLst/>
          </a:prstGeom>
          <a:noFill/>
          <a:ln>
            <a:noFill/>
          </a:ln>
        </p:spPr>
      </p:pic>
      <p:pic>
        <p:nvPicPr>
          <p:cNvPr id="665" name="Google Shape;665;p71"/>
          <p:cNvPicPr preferRelativeResize="0"/>
          <p:nvPr/>
        </p:nvPicPr>
        <p:blipFill rotWithShape="1">
          <a:blip r:embed="rId4">
            <a:alphaModFix/>
          </a:blip>
          <a:srcRect b="0" l="15618" r="0" t="0"/>
          <a:stretch/>
        </p:blipFill>
        <p:spPr>
          <a:xfrm>
            <a:off x="705224" y="2989725"/>
            <a:ext cx="2771879" cy="18479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2"/>
          <p:cNvSpPr txBox="1"/>
          <p:nvPr>
            <p:ph type="title"/>
          </p:nvPr>
        </p:nvSpPr>
        <p:spPr>
          <a:xfrm>
            <a:off x="705222" y="7615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THANKS YOU!</a:t>
            </a:r>
            <a:endParaRPr sz="3400"/>
          </a:p>
        </p:txBody>
      </p:sp>
      <p:sp>
        <p:nvSpPr>
          <p:cNvPr id="671" name="Google Shape;671;p72"/>
          <p:cNvSpPr txBox="1"/>
          <p:nvPr>
            <p:ph idx="1" type="body"/>
          </p:nvPr>
        </p:nvSpPr>
        <p:spPr>
          <a:xfrm>
            <a:off x="705225" y="1517250"/>
            <a:ext cx="2808000" cy="124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 you have any questions?</a:t>
            </a:r>
            <a:br>
              <a:rPr lang="en"/>
            </a:br>
            <a:endParaRPr/>
          </a:p>
        </p:txBody>
      </p:sp>
      <p:sp>
        <p:nvSpPr>
          <p:cNvPr id="672" name="Google Shape;672;p72"/>
          <p:cNvSpPr txBox="1"/>
          <p:nvPr/>
        </p:nvSpPr>
        <p:spPr>
          <a:xfrm>
            <a:off x="705225" y="3667250"/>
            <a:ext cx="3447300" cy="357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t/>
            </a:r>
            <a:endParaRPr b="1" sz="1000">
              <a:solidFill>
                <a:schemeClr val="lt1"/>
              </a:solidFill>
              <a:latin typeface="Montserrat"/>
              <a:ea typeface="Montserrat"/>
              <a:cs typeface="Montserrat"/>
              <a:sym typeface="Montserrat"/>
            </a:endParaRPr>
          </a:p>
        </p:txBody>
      </p:sp>
      <p:pic>
        <p:nvPicPr>
          <p:cNvPr id="673" name="Google Shape;673;p72"/>
          <p:cNvPicPr preferRelativeResize="0"/>
          <p:nvPr/>
        </p:nvPicPr>
        <p:blipFill>
          <a:blip r:embed="rId3">
            <a:alphaModFix/>
          </a:blip>
          <a:stretch>
            <a:fillRect/>
          </a:stretch>
        </p:blipFill>
        <p:spPr>
          <a:xfrm>
            <a:off x="4435247" y="890525"/>
            <a:ext cx="4708746" cy="33624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623400" y="2303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a:t>
            </a:r>
            <a:r>
              <a:rPr lang="en">
                <a:solidFill>
                  <a:schemeClr val="lt1"/>
                </a:solidFill>
              </a:rPr>
              <a:t> RESEARCH</a:t>
            </a:r>
            <a:endParaRPr>
              <a:solidFill>
                <a:schemeClr val="lt1"/>
              </a:solidFill>
            </a:endParaRPr>
          </a:p>
        </p:txBody>
      </p:sp>
      <p:sp>
        <p:nvSpPr>
          <p:cNvPr id="336" name="Google Shape;336;p37"/>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7" name="Google Shape;337;p37"/>
          <p:cNvSpPr txBox="1"/>
          <p:nvPr>
            <p:ph idx="1" type="subTitle"/>
          </p:nvPr>
        </p:nvSpPr>
        <p:spPr>
          <a:xfrm>
            <a:off x="4947025" y="3080733"/>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rPr lang="en"/>
              <a:t>Research Question</a:t>
            </a:r>
            <a:endParaRPr/>
          </a:p>
          <a:p>
            <a:pPr indent="0" lvl="0" marL="0" rtl="0" algn="l">
              <a:spcBef>
                <a:spcPts val="0"/>
              </a:spcBef>
              <a:spcAft>
                <a:spcPts val="0"/>
              </a:spcAft>
              <a:buNone/>
            </a:pPr>
            <a:r>
              <a:rPr lang="en"/>
              <a:t>Selecting Variables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3"/>
          <p:cNvSpPr txBox="1"/>
          <p:nvPr>
            <p:ph idx="1" type="body"/>
          </p:nvPr>
        </p:nvSpPr>
        <p:spPr>
          <a:xfrm>
            <a:off x="505850" y="938825"/>
            <a:ext cx="4366800" cy="3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A3A3A"/>
                </a:solidFill>
                <a:highlight>
                  <a:srgbClr val="FFFFFF"/>
                </a:highlight>
                <a:latin typeface="Arial"/>
                <a:ea typeface="Arial"/>
                <a:cs typeface="Arial"/>
                <a:sym typeface="Arial"/>
              </a:rPr>
              <a:t>[1] Bambra, C., Riordan, R., Ford, J., &amp; Matthews, F. (2020). The COVID-19 pandemic and health inequalities. </a:t>
            </a:r>
            <a:r>
              <a:rPr i="1" lang="en" sz="1000">
                <a:solidFill>
                  <a:srgbClr val="3A3A3A"/>
                </a:solidFill>
                <a:highlight>
                  <a:srgbClr val="FFFFFF"/>
                </a:highlight>
                <a:latin typeface="Arial"/>
                <a:ea typeface="Arial"/>
                <a:cs typeface="Arial"/>
                <a:sym typeface="Arial"/>
              </a:rPr>
              <a:t>Journal of Epidemiology and Community Health (1979)</a:t>
            </a:r>
            <a:r>
              <a:rPr lang="en" sz="1000">
                <a:solidFill>
                  <a:srgbClr val="3A3A3A"/>
                </a:solidFill>
                <a:highlight>
                  <a:srgbClr val="FFFFFF"/>
                </a:highlight>
                <a:latin typeface="Arial"/>
                <a:ea typeface="Arial"/>
                <a:cs typeface="Arial"/>
                <a:sym typeface="Arial"/>
              </a:rPr>
              <a:t>, </a:t>
            </a:r>
            <a:r>
              <a:rPr i="1" lang="en" sz="1000">
                <a:solidFill>
                  <a:srgbClr val="3A3A3A"/>
                </a:solidFill>
                <a:highlight>
                  <a:srgbClr val="FFFFFF"/>
                </a:highlight>
                <a:latin typeface="Arial"/>
                <a:ea typeface="Arial"/>
                <a:cs typeface="Arial"/>
                <a:sym typeface="Arial"/>
              </a:rPr>
              <a:t>74</a:t>
            </a:r>
            <a:r>
              <a:rPr lang="en" sz="1000">
                <a:solidFill>
                  <a:srgbClr val="3A3A3A"/>
                </a:solidFill>
                <a:highlight>
                  <a:srgbClr val="FFFFFF"/>
                </a:highlight>
                <a:latin typeface="Arial"/>
                <a:ea typeface="Arial"/>
                <a:cs typeface="Arial"/>
                <a:sym typeface="Arial"/>
              </a:rPr>
              <a:t>(11), 964–968. https://doi.org/10.1136/jech-2020-214401</a:t>
            </a:r>
            <a:endParaRPr sz="1000"/>
          </a:p>
          <a:p>
            <a:pPr indent="0" lvl="0" marL="0" rtl="0" algn="l">
              <a:spcBef>
                <a:spcPts val="1000"/>
              </a:spcBef>
              <a:spcAft>
                <a:spcPts val="0"/>
              </a:spcAft>
              <a:buNone/>
            </a:pPr>
            <a:r>
              <a:rPr lang="en" sz="1000">
                <a:solidFill>
                  <a:srgbClr val="3A3A3A"/>
                </a:solidFill>
                <a:highlight>
                  <a:srgbClr val="FFFFFF"/>
                </a:highlight>
                <a:latin typeface="Arial"/>
                <a:ea typeface="Arial"/>
                <a:cs typeface="Arial"/>
                <a:sym typeface="Arial"/>
              </a:rPr>
              <a:t>[2] Sehra, S., Fundin, S., Lavery, C., &amp; Baker, J. (2020). Differences in race and other state‐level characteristics and associations with mortality from COVID‐19 infection. </a:t>
            </a:r>
            <a:r>
              <a:rPr i="1" lang="en" sz="1000">
                <a:solidFill>
                  <a:srgbClr val="3A3A3A"/>
                </a:solidFill>
                <a:highlight>
                  <a:srgbClr val="FFFFFF"/>
                </a:highlight>
                <a:latin typeface="Arial"/>
                <a:ea typeface="Arial"/>
                <a:cs typeface="Arial"/>
                <a:sym typeface="Arial"/>
              </a:rPr>
              <a:t>Journal of Medical Virology</a:t>
            </a:r>
            <a:r>
              <a:rPr lang="en" sz="1000">
                <a:solidFill>
                  <a:srgbClr val="3A3A3A"/>
                </a:solidFill>
                <a:highlight>
                  <a:srgbClr val="FFFFFF"/>
                </a:highlight>
                <a:latin typeface="Arial"/>
                <a:ea typeface="Arial"/>
                <a:cs typeface="Arial"/>
                <a:sym typeface="Arial"/>
              </a:rPr>
              <a:t>, </a:t>
            </a:r>
            <a:r>
              <a:rPr i="1" lang="en" sz="1000">
                <a:solidFill>
                  <a:srgbClr val="3A3A3A"/>
                </a:solidFill>
                <a:highlight>
                  <a:srgbClr val="FFFFFF"/>
                </a:highlight>
                <a:latin typeface="Arial"/>
                <a:ea typeface="Arial"/>
                <a:cs typeface="Arial"/>
                <a:sym typeface="Arial"/>
              </a:rPr>
              <a:t>92</a:t>
            </a:r>
            <a:r>
              <a:rPr lang="en" sz="1000">
                <a:solidFill>
                  <a:srgbClr val="3A3A3A"/>
                </a:solidFill>
                <a:highlight>
                  <a:srgbClr val="FFFFFF"/>
                </a:highlight>
                <a:latin typeface="Arial"/>
                <a:ea typeface="Arial"/>
                <a:cs typeface="Arial"/>
                <a:sym typeface="Arial"/>
              </a:rPr>
              <a:t>(11), 2406–2408. </a:t>
            </a:r>
            <a:r>
              <a:rPr lang="en" sz="1000" u="sng">
                <a:solidFill>
                  <a:schemeClr val="hlink"/>
                </a:solidFill>
                <a:highlight>
                  <a:srgbClr val="FFFFFF"/>
                </a:highlight>
                <a:latin typeface="Arial"/>
                <a:ea typeface="Arial"/>
                <a:cs typeface="Arial"/>
                <a:sym typeface="Arial"/>
                <a:hlinkClick r:id="rId3"/>
              </a:rPr>
              <a:t>https://doi.org/10.1002/jmv.26095</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[3]  Sa, Filipa G., Socioeconomic Determinants of Covid-19 Infections and Mortality: Evidence from England and Wales (May 2020). CEPR Discussion Paper No. DP14781, Available at SSRN: </a:t>
            </a:r>
            <a:r>
              <a:rPr lang="en" sz="1000" u="sng">
                <a:solidFill>
                  <a:schemeClr val="hlink"/>
                </a:solidFill>
                <a:highlight>
                  <a:srgbClr val="FFFFFF"/>
                </a:highlight>
                <a:latin typeface="Arial"/>
                <a:ea typeface="Arial"/>
                <a:cs typeface="Arial"/>
                <a:sym typeface="Arial"/>
                <a:hlinkClick r:id="rId4"/>
              </a:rPr>
              <a:t>https://ssrn.com/abstract=3612850</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[4] Health equity considerations and racial and ethnic minority groups. (2021, April 21). https://www.cdc.gov/coronavirus/2019-ncov/community/health-equity/race-ethnicity.html</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150">
              <a:solidFill>
                <a:srgbClr val="3A3A3A"/>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150">
              <a:solidFill>
                <a:srgbClr val="3A3A3A"/>
              </a:solidFill>
              <a:highlight>
                <a:srgbClr val="FFFFFF"/>
              </a:highlight>
              <a:latin typeface="Arial"/>
              <a:ea typeface="Arial"/>
              <a:cs typeface="Arial"/>
              <a:sym typeface="Arial"/>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679" name="Google Shape;679;p7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pic>
        <p:nvPicPr>
          <p:cNvPr id="680" name="Google Shape;680;p73"/>
          <p:cNvPicPr preferRelativeResize="0"/>
          <p:nvPr/>
        </p:nvPicPr>
        <p:blipFill rotWithShape="1">
          <a:blip r:embed="rId5">
            <a:alphaModFix/>
          </a:blip>
          <a:srcRect b="0" l="45661" r="20627" t="0"/>
          <a:stretch/>
        </p:blipFill>
        <p:spPr>
          <a:xfrm>
            <a:off x="6200773" y="0"/>
            <a:ext cx="2552702" cy="425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4"/>
          <p:cNvSpPr txBox="1"/>
          <p:nvPr>
            <p:ph idx="1" type="body"/>
          </p:nvPr>
        </p:nvSpPr>
        <p:spPr>
          <a:xfrm>
            <a:off x="2382600" y="1699975"/>
            <a:ext cx="6503700" cy="307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FFFFFF"/>
                </a:solidFill>
              </a:rPr>
              <a:t>https://github.com/CSSEGISandData/COVID-19/tree/master/csse_covid_19_data/csse_covid_19_time_series</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https://population.un.org/wpp/Download/Standard/CSV/</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https://www.governing.com/now/State-Population-By-Race-Ethnicity-Data.html</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https://www.census.gov/library/visualizations/interactive/2019-median-household-income.html</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
        <p:nvSpPr>
          <p:cNvPr id="686" name="Google Shape;686;p7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idx="1" type="body"/>
          </p:nvPr>
        </p:nvSpPr>
        <p:spPr>
          <a:xfrm>
            <a:off x="705225" y="1289425"/>
            <a:ext cx="7138500" cy="307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We </a:t>
            </a:r>
            <a:r>
              <a:rPr lang="en" sz="1300">
                <a:solidFill>
                  <a:srgbClr val="000000"/>
                </a:solidFill>
                <a:latin typeface="Montserrat Light"/>
                <a:ea typeface="Montserrat Light"/>
                <a:cs typeface="Montserrat Light"/>
                <a:sym typeface="Montserrat Light"/>
              </a:rPr>
              <a:t>evaluated</a:t>
            </a:r>
            <a:r>
              <a:rPr lang="en" sz="1300">
                <a:solidFill>
                  <a:srgbClr val="000000"/>
                </a:solidFill>
                <a:latin typeface="Montserrat Light"/>
                <a:ea typeface="Montserrat Light"/>
                <a:cs typeface="Montserrat Light"/>
                <a:sym typeface="Montserrat Light"/>
              </a:rPr>
              <a:t> three peer-reviewed research articles to set the premise for our research analysis:</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The COVID-19 Pandemic and Health Inequalities [1]</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Differences in Race and Other State-level Characteristics and Associations with Mortality from COVID-19 Infection [2]</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Socioeconomic Determinants of Covid-19 Infections and Mortality: Evidence from England and Wales [3]</a:t>
            </a:r>
            <a:endParaRPr sz="1300">
              <a:solidFill>
                <a:srgbClr val="000000"/>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rgbClr val="000000"/>
              </a:solidFill>
              <a:latin typeface="Montserrat Light"/>
              <a:ea typeface="Montserrat Light"/>
              <a:cs typeface="Montserrat Light"/>
              <a:sym typeface="Montserrat Light"/>
            </a:endParaRPr>
          </a:p>
          <a:p>
            <a:pPr indent="-311150" lvl="0" marL="457200" rtl="0" algn="l">
              <a:spcBef>
                <a:spcPts val="0"/>
              </a:spcBef>
              <a:spcAft>
                <a:spcPts val="0"/>
              </a:spcAft>
              <a:buClr>
                <a:srgbClr val="000000"/>
              </a:buClr>
              <a:buSzPts val="1300"/>
              <a:buFont typeface="Montserrat Light"/>
              <a:buChar char="●"/>
            </a:pPr>
            <a:r>
              <a:rPr lang="en" sz="1300">
                <a:latin typeface="Montserrat Light"/>
                <a:ea typeface="Montserrat Light"/>
                <a:cs typeface="Montserrat Light"/>
                <a:sym typeface="Montserrat Light"/>
              </a:rPr>
              <a:t>Key Concepts from Literature Review</a:t>
            </a:r>
            <a:endParaRPr sz="1300">
              <a:latin typeface="Montserrat Light"/>
              <a:ea typeface="Montserrat Light"/>
              <a:cs typeface="Montserrat Light"/>
              <a:sym typeface="Montserrat Light"/>
            </a:endParaRPr>
          </a:p>
          <a:p>
            <a:pPr indent="-311150" lvl="1" marL="914400" rtl="0" algn="l">
              <a:spcBef>
                <a:spcPts val="0"/>
              </a:spcBef>
              <a:spcAft>
                <a:spcPts val="0"/>
              </a:spcAft>
              <a:buSzPts val="1300"/>
              <a:buFont typeface="Montserrat Light"/>
              <a:buChar char="○"/>
            </a:pPr>
            <a:r>
              <a:rPr i="1" lang="en" sz="1300">
                <a:latin typeface="Montserrat Light"/>
                <a:ea typeface="Montserrat Light"/>
                <a:cs typeface="Montserrat Light"/>
                <a:sym typeface="Montserrat Light"/>
              </a:rPr>
              <a:t>S</a:t>
            </a:r>
            <a:r>
              <a:rPr i="1" lang="en" sz="1300">
                <a:latin typeface="Montserrat Light"/>
                <a:ea typeface="Montserrat Light"/>
                <a:cs typeface="Montserrat Light"/>
                <a:sym typeface="Montserrat Light"/>
              </a:rPr>
              <a:t>yndemic pandemic</a:t>
            </a:r>
            <a:r>
              <a:rPr lang="en" sz="1300">
                <a:latin typeface="Montserrat Light"/>
                <a:ea typeface="Montserrat Light"/>
                <a:cs typeface="Montserrat Light"/>
                <a:sym typeface="Montserrat Light"/>
              </a:rPr>
              <a:t>: a term that researchers of “The COVID-19 Pandemic and Health Inequalities” use to describe the socio-economic inequalities that contribute to health inequalities. </a:t>
            </a:r>
            <a:endParaRPr sz="1300">
              <a:latin typeface="Montserrat Light"/>
              <a:ea typeface="Montserrat Light"/>
              <a:cs typeface="Montserrat Light"/>
              <a:sym typeface="Montserrat Light"/>
            </a:endParaRPr>
          </a:p>
          <a:p>
            <a:pPr indent="-311150" lvl="1" marL="914400" rtl="0" algn="l">
              <a:spcBef>
                <a:spcPts val="0"/>
              </a:spcBef>
              <a:spcAft>
                <a:spcPts val="0"/>
              </a:spcAft>
              <a:buSzPts val="1300"/>
              <a:buFont typeface="Montserrat Light"/>
              <a:buChar char="○"/>
            </a:pPr>
            <a:r>
              <a:rPr lang="en" sz="1300">
                <a:latin typeface="Montserrat Light"/>
                <a:ea typeface="Montserrat Light"/>
                <a:cs typeface="Montserrat Light"/>
                <a:sym typeface="Montserrat Light"/>
              </a:rPr>
              <a:t>Racial demographic and health inequalities impact the infection and mortality outcome in a pandemic </a:t>
            </a:r>
            <a:endParaRPr sz="1300">
              <a:latin typeface="Montserrat Light"/>
              <a:ea typeface="Montserrat Light"/>
              <a:cs typeface="Montserrat Light"/>
              <a:sym typeface="Montserrat Light"/>
            </a:endParaRPr>
          </a:p>
        </p:txBody>
      </p:sp>
      <p:sp>
        <p:nvSpPr>
          <p:cNvPr id="343" name="Google Shape;343;p38"/>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344" name="Google Shape;344;p38"/>
          <p:cNvSpPr txBox="1"/>
          <p:nvPr/>
        </p:nvSpPr>
        <p:spPr>
          <a:xfrm>
            <a:off x="705225" y="4368325"/>
            <a:ext cx="61983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200">
              <a:solidFill>
                <a:schemeClr val="accen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9"/>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Question: How do racial demographics influence COVID-19 cases?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850875" y="2339200"/>
            <a:ext cx="783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t>
            </a:r>
            <a:r>
              <a:rPr lang="en">
                <a:solidFill>
                  <a:schemeClr val="lt1"/>
                </a:solidFill>
              </a:rPr>
              <a:t>USING R</a:t>
            </a:r>
            <a:endParaRPr>
              <a:solidFill>
                <a:schemeClr val="lt1"/>
              </a:solidFill>
            </a:endParaRPr>
          </a:p>
        </p:txBody>
      </p:sp>
      <p:sp>
        <p:nvSpPr>
          <p:cNvPr id="355" name="Google Shape;355;p40"/>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6" name="Google Shape;356;p40"/>
          <p:cNvSpPr txBox="1"/>
          <p:nvPr>
            <p:ph idx="1" type="subTitle"/>
          </p:nvPr>
        </p:nvSpPr>
        <p:spPr>
          <a:xfrm>
            <a:off x="5006950" y="3068758"/>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 Datasets</a:t>
            </a:r>
            <a:endParaRPr/>
          </a:p>
          <a:p>
            <a:pPr indent="0" lvl="0" marL="0" rtl="0" algn="l">
              <a:spcBef>
                <a:spcPts val="0"/>
              </a:spcBef>
              <a:spcAft>
                <a:spcPts val="0"/>
              </a:spcAft>
              <a:buNone/>
            </a:pPr>
            <a:r>
              <a:rPr lang="en"/>
              <a:t>Data Analysis</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1" type="body"/>
          </p:nvPr>
        </p:nvSpPr>
        <p:spPr>
          <a:xfrm>
            <a:off x="330425" y="1035900"/>
            <a:ext cx="5219700" cy="3071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COVID Data Scraping </a:t>
            </a:r>
            <a:r>
              <a:rPr lang="en"/>
              <a:t>(CSSE at JHU)</a:t>
            </a:r>
            <a:endParaRPr/>
          </a:p>
          <a:p>
            <a:pPr indent="-317500" lvl="0" marL="457200" rtl="0" algn="l">
              <a:lnSpc>
                <a:spcPct val="200000"/>
              </a:lnSpc>
              <a:spcBef>
                <a:spcPts val="1000"/>
              </a:spcBef>
              <a:spcAft>
                <a:spcPts val="0"/>
              </a:spcAft>
              <a:buSzPts val="1400"/>
              <a:buChar char="●"/>
            </a:pPr>
            <a:r>
              <a:rPr lang="en"/>
              <a:t>2019 US </a:t>
            </a:r>
            <a:r>
              <a:rPr lang="en"/>
              <a:t>State Population By Ethnicity (US Census)</a:t>
            </a:r>
            <a:endParaRPr/>
          </a:p>
          <a:p>
            <a:pPr indent="-317500" lvl="0" marL="457200" rtl="0" algn="l">
              <a:lnSpc>
                <a:spcPct val="200000"/>
              </a:lnSpc>
              <a:spcBef>
                <a:spcPts val="1000"/>
              </a:spcBef>
              <a:spcAft>
                <a:spcPts val="0"/>
              </a:spcAft>
              <a:buSzPts val="1400"/>
              <a:buChar char="●"/>
            </a:pPr>
            <a:r>
              <a:rPr lang="en"/>
              <a:t>2021 Household income (US Census Bureau)</a:t>
            </a:r>
            <a:endParaRPr/>
          </a:p>
          <a:p>
            <a:pPr indent="-317500" lvl="0" marL="457200" rtl="0" algn="l">
              <a:lnSpc>
                <a:spcPct val="200000"/>
              </a:lnSpc>
              <a:spcBef>
                <a:spcPts val="1000"/>
              </a:spcBef>
              <a:spcAft>
                <a:spcPts val="0"/>
              </a:spcAft>
              <a:buSzPts val="1400"/>
              <a:buChar char="●"/>
            </a:pPr>
            <a:r>
              <a:rPr lang="en"/>
              <a:t>Choosing variables according to the peer-reviewed  papers </a:t>
            </a:r>
            <a:r>
              <a:rPr lang="en" sz="800"/>
              <a:t>[2] [3]</a:t>
            </a:r>
            <a:endParaRPr sz="800"/>
          </a:p>
          <a:p>
            <a:pPr indent="0" lvl="0" marL="0" rtl="0" algn="l">
              <a:lnSpc>
                <a:spcPct val="200000"/>
              </a:lnSpc>
              <a:spcBef>
                <a:spcPts val="1000"/>
              </a:spcBef>
              <a:spcAft>
                <a:spcPts val="0"/>
              </a:spcAft>
              <a:buNone/>
            </a:pPr>
            <a:r>
              <a:t/>
            </a:r>
            <a:endParaRPr/>
          </a:p>
          <a:p>
            <a:pPr indent="0" lvl="0" marL="457200" rtl="0" algn="l">
              <a:spcBef>
                <a:spcPts val="1000"/>
              </a:spcBef>
              <a:spcAft>
                <a:spcPts val="1000"/>
              </a:spcAft>
              <a:buNone/>
            </a:pPr>
            <a:r>
              <a:t/>
            </a:r>
            <a:endParaRPr/>
          </a:p>
        </p:txBody>
      </p:sp>
      <p:sp>
        <p:nvSpPr>
          <p:cNvPr id="362" name="Google Shape;362;p4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pic>
        <p:nvPicPr>
          <p:cNvPr id="363" name="Google Shape;363;p41"/>
          <p:cNvPicPr preferRelativeResize="0"/>
          <p:nvPr/>
        </p:nvPicPr>
        <p:blipFill rotWithShape="1">
          <a:blip r:embed="rId3">
            <a:alphaModFix/>
          </a:blip>
          <a:srcRect b="0" l="45661" r="20627" t="0"/>
          <a:stretch/>
        </p:blipFill>
        <p:spPr>
          <a:xfrm>
            <a:off x="6200773" y="0"/>
            <a:ext cx="2552702" cy="425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idx="1" type="body"/>
          </p:nvPr>
        </p:nvSpPr>
        <p:spPr>
          <a:xfrm>
            <a:off x="705225" y="1497050"/>
            <a:ext cx="4366800" cy="30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9" name="Google Shape;369;p42"/>
          <p:cNvSpPr txBox="1"/>
          <p:nvPr>
            <p:ph type="title"/>
          </p:nvPr>
        </p:nvSpPr>
        <p:spPr>
          <a:xfrm>
            <a:off x="170922" y="389200"/>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from </a:t>
            </a:r>
            <a:r>
              <a:rPr lang="en"/>
              <a:t>Johns Hopkins University</a:t>
            </a:r>
            <a:endParaRPr/>
          </a:p>
        </p:txBody>
      </p:sp>
      <p:pic>
        <p:nvPicPr>
          <p:cNvPr id="370" name="Google Shape;370;p42"/>
          <p:cNvPicPr preferRelativeResize="0"/>
          <p:nvPr/>
        </p:nvPicPr>
        <p:blipFill>
          <a:blip r:embed="rId3">
            <a:alphaModFix/>
          </a:blip>
          <a:stretch>
            <a:fillRect/>
          </a:stretch>
        </p:blipFill>
        <p:spPr>
          <a:xfrm>
            <a:off x="537750" y="1313652"/>
            <a:ext cx="6476349" cy="2956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onavirus Clinical Case by Slidesgo">
  <a:themeElements>
    <a:clrScheme name="Simple Light">
      <a:dk1>
        <a:srgbClr val="000000"/>
      </a:dk1>
      <a:lt1>
        <a:srgbClr val="FFFFFF"/>
      </a:lt1>
      <a:dk2>
        <a:srgbClr val="595959"/>
      </a:dk2>
      <a:lt2>
        <a:srgbClr val="EEEEEE"/>
      </a:lt2>
      <a:accent1>
        <a:srgbClr val="467AF1"/>
      </a:accent1>
      <a:accent2>
        <a:srgbClr val="CCCCCC"/>
      </a:accent2>
      <a:accent3>
        <a:srgbClr val="A5D5FC"/>
      </a:accent3>
      <a:accent4>
        <a:srgbClr val="27BBFF"/>
      </a:accent4>
      <a:accent5>
        <a:srgbClr val="18379E"/>
      </a:accent5>
      <a:accent6>
        <a:srgbClr val="467AF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